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 id="2147483700" r:id="rId8"/>
    <p:sldMasterId id="2147483713" r:id="rId9"/>
    <p:sldMasterId id="2147483726" r:id="rId10"/>
    <p:sldMasterId id="2147483739" r:id="rId11"/>
    <p:sldMasterId id="2147483752" r:id="rId12"/>
    <p:sldMasterId id="2147483791" r:id="rId13"/>
  </p:sldMasterIdLst>
  <p:notesMasterIdLst>
    <p:notesMasterId r:id="rId93"/>
  </p:notesMasterIdLst>
  <p:sldIdLst>
    <p:sldId id="256" r:id="rId14"/>
    <p:sldId id="299" r:id="rId15"/>
    <p:sldId id="258" r:id="rId16"/>
    <p:sldId id="259" r:id="rId17"/>
    <p:sldId id="260" r:id="rId18"/>
    <p:sldId id="261" r:id="rId19"/>
    <p:sldId id="262" r:id="rId20"/>
    <p:sldId id="263" r:id="rId21"/>
    <p:sldId id="264" r:id="rId22"/>
    <p:sldId id="265" r:id="rId23"/>
    <p:sldId id="266" r:id="rId24"/>
    <p:sldId id="267" r:id="rId25"/>
    <p:sldId id="293" r:id="rId26"/>
    <p:sldId id="294" r:id="rId27"/>
    <p:sldId id="292" r:id="rId28"/>
    <p:sldId id="295" r:id="rId29"/>
    <p:sldId id="296" r:id="rId30"/>
    <p:sldId id="268" r:id="rId31"/>
    <p:sldId id="269" r:id="rId32"/>
    <p:sldId id="270" r:id="rId33"/>
    <p:sldId id="271" r:id="rId34"/>
    <p:sldId id="272" r:id="rId35"/>
    <p:sldId id="273" r:id="rId36"/>
    <p:sldId id="276" r:id="rId37"/>
    <p:sldId id="277" r:id="rId38"/>
    <p:sldId id="328" r:id="rId39"/>
    <p:sldId id="275" r:id="rId40"/>
    <p:sldId id="274" r:id="rId41"/>
    <p:sldId id="315" r:id="rId42"/>
    <p:sldId id="321" r:id="rId43"/>
    <p:sldId id="343" r:id="rId44"/>
    <p:sldId id="335" r:id="rId45"/>
    <p:sldId id="336" r:id="rId46"/>
    <p:sldId id="313" r:id="rId47"/>
    <p:sldId id="317" r:id="rId48"/>
    <p:sldId id="318" r:id="rId49"/>
    <p:sldId id="320" r:id="rId50"/>
    <p:sldId id="327" r:id="rId51"/>
    <p:sldId id="323" r:id="rId52"/>
    <p:sldId id="301" r:id="rId53"/>
    <p:sldId id="338" r:id="rId54"/>
    <p:sldId id="303" r:id="rId55"/>
    <p:sldId id="302" r:id="rId56"/>
    <p:sldId id="304" r:id="rId57"/>
    <p:sldId id="305" r:id="rId58"/>
    <p:sldId id="339" r:id="rId59"/>
    <p:sldId id="344" r:id="rId60"/>
    <p:sldId id="345" r:id="rId61"/>
    <p:sldId id="346" r:id="rId62"/>
    <p:sldId id="324" r:id="rId63"/>
    <p:sldId id="297" r:id="rId64"/>
    <p:sldId id="340" r:id="rId65"/>
    <p:sldId id="341" r:id="rId66"/>
    <p:sldId id="342" r:id="rId67"/>
    <p:sldId id="298" r:id="rId68"/>
    <p:sldId id="325" r:id="rId69"/>
    <p:sldId id="307" r:id="rId70"/>
    <p:sldId id="308" r:id="rId71"/>
    <p:sldId id="310" r:id="rId72"/>
    <p:sldId id="306" r:id="rId73"/>
    <p:sldId id="326" r:id="rId74"/>
    <p:sldId id="280" r:id="rId75"/>
    <p:sldId id="281" r:id="rId76"/>
    <p:sldId id="337" r:id="rId77"/>
    <p:sldId id="283" r:id="rId78"/>
    <p:sldId id="284" r:id="rId79"/>
    <p:sldId id="285" r:id="rId80"/>
    <p:sldId id="286" r:id="rId81"/>
    <p:sldId id="347" r:id="rId82"/>
    <p:sldId id="311" r:id="rId83"/>
    <p:sldId id="312" r:id="rId84"/>
    <p:sldId id="309" r:id="rId85"/>
    <p:sldId id="316" r:id="rId86"/>
    <p:sldId id="319" r:id="rId87"/>
    <p:sldId id="329" r:id="rId88"/>
    <p:sldId id="332" r:id="rId89"/>
    <p:sldId id="333" r:id="rId90"/>
    <p:sldId id="331" r:id="rId91"/>
    <p:sldId id="334" r:id="rId9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DBF58-7F66-43D7-BDB1-EAFB1C138AEA}" v="1110" dt="2020-11-19T03:01:47.925"/>
    <p1510:client id="{72ADAD18-0735-4D10-8B84-279940E8B3E2}" v="167" dt="2020-11-18T04:34:29.316"/>
    <p1510:client id="{7850E801-88F0-D265-E2C1-BB63A5B0969E}" v="347" dt="2020-11-18T04:09:33.579"/>
    <p1510:client id="{7A5EE46A-E394-EEDA-812B-8C3F6D70DEB9}" v="7722" dt="2020-11-18T04:31:32.440"/>
    <p1510:client id="{8C3AF89C-92F7-41B1-B4DB-4DBD79B2FC5B}" v="207" dt="2020-11-19T01:26:32.219"/>
    <p1510:client id="{9B5DF6C2-E659-D64A-DEF3-DCB35AA0223C}" v="12" dt="2020-11-19T02:35:27.401"/>
    <p1510:client id="{9CE067F1-BA9C-4ED3-9155-2E0E3DD56DC4}" v="16" dt="2020-11-19T01:56:27.407"/>
    <p1510:client id="{C2A06E6C-CB6C-1045-5F37-A29048C75F21}" v="5" dt="2020-11-19T02:47:18.226"/>
    <p1510:client id="{DC5CA908-AB59-26F0-8F49-817FAB7FF764}" v="188" dt="2020-11-19T02:41:09.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presProps" Target="presProps.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commentAuthors" Target="commentAuthor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10</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11</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12</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18</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19</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20</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21</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22</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25</a:t>
            </a:fld>
            <a:endParaRPr lang="en-US" sz="1900"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27</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28</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40</a:t>
            </a:fld>
            <a:endParaRPr lang="en-US" sz="1500" b="0" strike="noStrike" spc="-1">
              <a:latin typeface="Times New Roman"/>
            </a:endParaRPr>
          </a:p>
        </p:txBody>
      </p:sp>
    </p:spTree>
    <p:extLst>
      <p:ext uri="{BB962C8B-B14F-4D97-AF65-F5344CB8AC3E}">
        <p14:creationId xmlns:p14="http://schemas.microsoft.com/office/powerpoint/2010/main" val="1518114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41</a:t>
            </a:fld>
            <a:endParaRPr lang="en-US" sz="1500" b="0" strike="noStrike" spc="-1">
              <a:latin typeface="Times New Roman"/>
            </a:endParaRPr>
          </a:p>
        </p:txBody>
      </p:sp>
    </p:spTree>
    <p:extLst>
      <p:ext uri="{BB962C8B-B14F-4D97-AF65-F5344CB8AC3E}">
        <p14:creationId xmlns:p14="http://schemas.microsoft.com/office/powerpoint/2010/main" val="805406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42</a:t>
            </a:fld>
            <a:endParaRPr lang="en-US" sz="1500" b="0" strike="noStrike" spc="-1">
              <a:latin typeface="Times New Roman"/>
            </a:endParaRPr>
          </a:p>
        </p:txBody>
      </p:sp>
    </p:spTree>
    <p:extLst>
      <p:ext uri="{BB962C8B-B14F-4D97-AF65-F5344CB8AC3E}">
        <p14:creationId xmlns:p14="http://schemas.microsoft.com/office/powerpoint/2010/main" val="3043486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43</a:t>
            </a:fld>
            <a:endParaRPr lang="en-US" sz="1500" b="0" strike="noStrike" spc="-1">
              <a:latin typeface="Times New Roman"/>
            </a:endParaRPr>
          </a:p>
        </p:txBody>
      </p:sp>
    </p:spTree>
    <p:extLst>
      <p:ext uri="{BB962C8B-B14F-4D97-AF65-F5344CB8AC3E}">
        <p14:creationId xmlns:p14="http://schemas.microsoft.com/office/powerpoint/2010/main" val="4191535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44</a:t>
            </a:fld>
            <a:endParaRPr lang="en-US" sz="1500" b="0" strike="noStrike" spc="-1">
              <a:latin typeface="Times New Roman"/>
            </a:endParaRPr>
          </a:p>
        </p:txBody>
      </p:sp>
    </p:spTree>
    <p:extLst>
      <p:ext uri="{BB962C8B-B14F-4D97-AF65-F5344CB8AC3E}">
        <p14:creationId xmlns:p14="http://schemas.microsoft.com/office/powerpoint/2010/main" val="825859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45</a:t>
            </a:fld>
            <a:endParaRPr lang="en-US" sz="1500" b="0" strike="noStrike" spc="-1">
              <a:latin typeface="Times New Roman"/>
            </a:endParaRPr>
          </a:p>
        </p:txBody>
      </p:sp>
    </p:spTree>
    <p:extLst>
      <p:ext uri="{BB962C8B-B14F-4D97-AF65-F5344CB8AC3E}">
        <p14:creationId xmlns:p14="http://schemas.microsoft.com/office/powerpoint/2010/main" val="17603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46</a:t>
            </a:fld>
            <a:endParaRPr lang="en-US" sz="1500" b="0" strike="noStrike" spc="-1">
              <a:latin typeface="Times New Roman"/>
            </a:endParaRPr>
          </a:p>
        </p:txBody>
      </p:sp>
    </p:spTree>
    <p:extLst>
      <p:ext uri="{BB962C8B-B14F-4D97-AF65-F5344CB8AC3E}">
        <p14:creationId xmlns:p14="http://schemas.microsoft.com/office/powerpoint/2010/main" val="146145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47</a:t>
            </a:fld>
            <a:endParaRPr lang="en-US" sz="1500" b="0" strike="noStrike" spc="-1">
              <a:latin typeface="Times New Roman"/>
            </a:endParaRPr>
          </a:p>
        </p:txBody>
      </p:sp>
    </p:spTree>
    <p:extLst>
      <p:ext uri="{BB962C8B-B14F-4D97-AF65-F5344CB8AC3E}">
        <p14:creationId xmlns:p14="http://schemas.microsoft.com/office/powerpoint/2010/main" val="215562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48</a:t>
            </a:fld>
            <a:endParaRPr lang="en-US" sz="1500" b="0" strike="noStrike" spc="-1">
              <a:latin typeface="Times New Roman"/>
            </a:endParaRPr>
          </a:p>
        </p:txBody>
      </p:sp>
    </p:spTree>
    <p:extLst>
      <p:ext uri="{BB962C8B-B14F-4D97-AF65-F5344CB8AC3E}">
        <p14:creationId xmlns:p14="http://schemas.microsoft.com/office/powerpoint/2010/main" val="489582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49</a:t>
            </a:fld>
            <a:endParaRPr lang="en-US" sz="1500" b="0" strike="noStrike" spc="-1">
              <a:latin typeface="Times New Roman"/>
            </a:endParaRPr>
          </a:p>
        </p:txBody>
      </p:sp>
    </p:spTree>
    <p:extLst>
      <p:ext uri="{BB962C8B-B14F-4D97-AF65-F5344CB8AC3E}">
        <p14:creationId xmlns:p14="http://schemas.microsoft.com/office/powerpoint/2010/main" val="259395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57</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58</a:t>
            </a:fld>
            <a:endParaRPr lang="en-US" sz="1500" b="0" strike="noStrike" spc="-1">
              <a:latin typeface="Times New Roman"/>
            </a:endParaRPr>
          </a:p>
        </p:txBody>
      </p:sp>
    </p:spTree>
    <p:extLst>
      <p:ext uri="{BB962C8B-B14F-4D97-AF65-F5344CB8AC3E}">
        <p14:creationId xmlns:p14="http://schemas.microsoft.com/office/powerpoint/2010/main" val="1931600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60</a:t>
            </a:fld>
            <a:endParaRPr lang="en-US" sz="1500" b="0" strike="noStrike" spc="-1">
              <a:latin typeface="Times New Roman"/>
            </a:endParaRPr>
          </a:p>
        </p:txBody>
      </p:sp>
    </p:spTree>
    <p:extLst>
      <p:ext uri="{BB962C8B-B14F-4D97-AF65-F5344CB8AC3E}">
        <p14:creationId xmlns:p14="http://schemas.microsoft.com/office/powerpoint/2010/main" val="1796561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62</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63</a:t>
            </a:fld>
            <a:endParaRPr lang="en-US" sz="1900"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64</a:t>
            </a:fld>
            <a:endParaRPr lang="en-US" sz="1900" spc="-1">
              <a:latin typeface="Times New Roman"/>
            </a:endParaRPr>
          </a:p>
        </p:txBody>
      </p:sp>
    </p:spTree>
    <p:extLst>
      <p:ext uri="{BB962C8B-B14F-4D97-AF65-F5344CB8AC3E}">
        <p14:creationId xmlns:p14="http://schemas.microsoft.com/office/powerpoint/2010/main" val="2099005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65</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4</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66</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67</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68</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69</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extLst>
      <p:ext uri="{BB962C8B-B14F-4D97-AF65-F5344CB8AC3E}">
        <p14:creationId xmlns:p14="http://schemas.microsoft.com/office/powerpoint/2010/main" val="2722901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72</a:t>
            </a:fld>
            <a:endParaRPr lang="en-US" sz="1500" b="0" strike="noStrike" spc="-1">
              <a:latin typeface="Times New Roman"/>
            </a:endParaRPr>
          </a:p>
        </p:txBody>
      </p:sp>
    </p:spTree>
    <p:extLst>
      <p:ext uri="{BB962C8B-B14F-4D97-AF65-F5344CB8AC3E}">
        <p14:creationId xmlns:p14="http://schemas.microsoft.com/office/powerpoint/2010/main" val="151982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5</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6</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7</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8</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9</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11/19/2020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11/19/2020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e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jpeg"/><Relationship Id="rId1" Type="http://schemas.openxmlformats.org/officeDocument/2006/relationships/slideLayout" Target="../slideLayouts/slideLayout5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53.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hyperlink" Target="https://commons.wikimedia.org/wiki/File:Android_robot_2014.svg" TargetMode="External"/><Relationship Id="rId2" Type="http://schemas.openxmlformats.org/officeDocument/2006/relationships/image" Target="../media/image31.png"/><Relationship Id="rId1" Type="http://schemas.openxmlformats.org/officeDocument/2006/relationships/slideLayout" Target="../slideLayouts/slideLayout99.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GNOME_Web_logo--2018.svg" TargetMode="Externa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98.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9.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9.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99.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8.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8.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8.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9.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alicevision/AliceVision" TargetMode="External"/><Relationship Id="rId1" Type="http://schemas.openxmlformats.org/officeDocument/2006/relationships/slideLayout" Target="../slideLayouts/slideLayout99.xml"/></Relationships>
</file>

<file path=ppt/slides/_rels/slide62.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36.xml"/><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97.xml"/><Relationship Id="rId4" Type="http://schemas.openxmlformats.org/officeDocument/2006/relationships/image" Target="../media/image80.wmf"/></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97.xml"/><Relationship Id="rId4" Type="http://schemas.openxmlformats.org/officeDocument/2006/relationships/image" Target="../media/image80.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lIns="91440" tIns="45720" rIns="91440" bIns="45720" anchor="b">
            <a:noAutofit/>
          </a:bodyPr>
          <a:lstStyle/>
          <a:p>
            <a:pPr algn="ctr">
              <a:lnSpc>
                <a:spcPct val="90000"/>
              </a:lnSpc>
            </a:pPr>
            <a:r>
              <a:rPr lang="en-US" sz="7200" b="1" spc="299">
                <a:solidFill>
                  <a:srgbClr val="FFFFFF"/>
                </a:solidFill>
                <a:latin typeface="Gulim"/>
              </a:rPr>
              <a:t>Load</a:t>
            </a:r>
            <a:r>
              <a:rPr lang="en-US" sz="7200" b="1" strike="noStrike" spc="299">
                <a:solidFill>
                  <a:srgbClr val="FFFFFF"/>
                </a:solidFill>
                <a:latin typeface="Gulim"/>
              </a:rPr>
              <a:t>.in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a:solidFill>
                  <a:srgbClr val="FFFFFF"/>
                </a:solidFill>
                <a:latin typeface="Gulim"/>
              </a:rPr>
              <a:t>Team Yellow</a:t>
            </a:r>
            <a:endParaRPr lang="en-US" sz="1400" b="1" strike="noStrike" spc="-1">
              <a:latin typeface="Arial"/>
            </a:endParaRPr>
          </a:p>
          <a:p>
            <a:pPr algn="r">
              <a:lnSpc>
                <a:spcPct val="90000"/>
              </a:lnSpc>
              <a:spcBef>
                <a:spcPts val="1001"/>
              </a:spcBef>
              <a:tabLst>
                <a:tab pos="0" algn="l"/>
              </a:tabLst>
            </a:pPr>
            <a:r>
              <a:rPr lang="en-US" sz="1400" b="1" strike="noStrike" spc="-1">
                <a:solidFill>
                  <a:srgbClr val="FFFFFF"/>
                </a:solidFill>
                <a:latin typeface="Gulim"/>
              </a:rPr>
              <a:t>Design Presentation</a:t>
            </a:r>
            <a:endParaRPr lang="en-US" sz="1400" b="1" strike="noStrike" spc="-1">
              <a:latin typeface="Arial"/>
            </a:endParaRPr>
          </a:p>
          <a:p>
            <a:pPr algn="r">
              <a:lnSpc>
                <a:spcPct val="90000"/>
              </a:lnSpc>
              <a:spcBef>
                <a:spcPts val="1001"/>
              </a:spcBef>
              <a:tabLst>
                <a:tab pos="0" algn="l"/>
              </a:tabLst>
            </a:pPr>
            <a:r>
              <a:rPr lang="en-US" sz="1400" b="1" strike="noStrike" spc="-1">
                <a:solidFill>
                  <a:srgbClr val="FFFFFF"/>
                </a:solidFill>
                <a:latin typeface="Gulim"/>
              </a:rPr>
              <a:t>Old Dominion University</a:t>
            </a:r>
            <a:endParaRPr lang="en-US" sz="1400" b="1" strike="noStrike" spc="-1">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11/19/2020</a:t>
            </a:fld>
            <a:endParaRPr lang="en-US" sz="1400" b="1" strike="noStrike" spc="-1">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a:solidFill>
                  <a:srgbClr val="FFFFFF"/>
                </a:solidFill>
                <a:latin typeface="Gulim"/>
              </a:rPr>
              <a:t>Using AI and Computer Vision </a:t>
            </a:r>
            <a:endParaRPr lang="en-US" sz="1800" b="0" strike="noStrike" spc="-1">
              <a:latin typeface="Arial"/>
            </a:endParaRPr>
          </a:p>
          <a:p>
            <a:pPr algn="ctr">
              <a:lnSpc>
                <a:spcPct val="90000"/>
              </a:lnSpc>
              <a:tabLst>
                <a:tab pos="0" algn="l"/>
              </a:tabLst>
            </a:pPr>
            <a:r>
              <a:rPr lang="en-US" sz="1800" b="1" strike="noStrike" spc="299">
                <a:solidFill>
                  <a:srgbClr val="FFFFFF"/>
                </a:solidFill>
                <a:latin typeface="Gulim"/>
              </a:rPr>
              <a:t>to give your move a game plan.</a:t>
            </a:r>
            <a:endParaRPr lang="en-US" sz="1800" b="0" strike="noStrike" spc="-1">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10</a:t>
            </a:r>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Figuring out what to rent is hard!</a:t>
            </a:r>
            <a:endParaRPr lang="en-US" sz="4400" b="0" strike="noStrike" spc="-1">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11</a:t>
            </a:r>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12</a:t>
            </a:r>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Movers</a:t>
            </a:r>
          </a:p>
          <a:p>
            <a:pPr marL="742950" lvl="1" indent="-285750">
              <a:buFont typeface="Arial" panose="020B0604020202020204" pitchFamily="34" charset="0"/>
              <a:buChar char="•"/>
            </a:pPr>
            <a:r>
              <a:rPr lang="en-US">
                <a:solidFill>
                  <a:schemeClr val="bg1"/>
                </a:solidFill>
              </a:rPr>
              <a:t>Looking to save on </a:t>
            </a:r>
          </a:p>
          <a:p>
            <a:pPr marL="1200150" lvl="2" indent="-285750">
              <a:buFont typeface="Arial" panose="020B0604020202020204" pitchFamily="34" charset="0"/>
              <a:buChar char="•"/>
            </a:pPr>
            <a:r>
              <a:rPr lang="en-US">
                <a:solidFill>
                  <a:schemeClr val="bg1"/>
                </a:solidFill>
              </a:rPr>
              <a:t>Time</a:t>
            </a:r>
          </a:p>
          <a:p>
            <a:pPr marL="1200150" lvl="2" indent="-285750">
              <a:buFont typeface="Arial" panose="020B0604020202020204" pitchFamily="34" charset="0"/>
              <a:buChar char="•"/>
            </a:pPr>
            <a:r>
              <a:rPr lang="en-US">
                <a:solidFill>
                  <a:schemeClr val="bg1"/>
                </a:solidFill>
              </a:rPr>
              <a:t>Money</a:t>
            </a:r>
          </a:p>
          <a:p>
            <a:pPr marL="1200150" lvl="2" indent="-285750">
              <a:buFont typeface="Arial" panose="020B0604020202020204" pitchFamily="34" charset="0"/>
              <a:buChar char="•"/>
            </a:pPr>
            <a:r>
              <a:rPr lang="en-US">
                <a:solidFill>
                  <a:schemeClr val="bg1"/>
                </a:solidFill>
              </a:rPr>
              <a:t>Stress</a:t>
            </a:r>
          </a:p>
          <a:p>
            <a:pPr marL="1200150" lvl="2" indent="-285750">
              <a:buFont typeface="Arial" panose="020B0604020202020204" pitchFamily="34" charset="0"/>
              <a:buChar char="•"/>
            </a:pPr>
            <a:r>
              <a:rPr lang="en-US">
                <a:solidFill>
                  <a:schemeClr val="bg1"/>
                </a:solidFill>
              </a:rPr>
              <a:t>Anxiety</a:t>
            </a:r>
          </a:p>
          <a:p>
            <a:pPr marL="285750" indent="-285750">
              <a:buFont typeface="Arial" panose="020B0604020202020204" pitchFamily="34" charset="0"/>
              <a:buChar char="•"/>
            </a:pPr>
            <a:r>
              <a:rPr lang="en-US">
                <a:solidFill>
                  <a:schemeClr val="bg1"/>
                </a:solidFill>
              </a:rPr>
              <a:t>Moving Rental Companies</a:t>
            </a:r>
          </a:p>
          <a:p>
            <a:pPr marL="742950" lvl="1" indent="-285750">
              <a:buFont typeface="Arial" panose="020B0604020202020204" pitchFamily="34" charset="0"/>
              <a:buChar char="•"/>
            </a:pPr>
            <a:r>
              <a:rPr lang="en-US">
                <a:solidFill>
                  <a:schemeClr val="bg1"/>
                </a:solidFill>
              </a:rPr>
              <a:t>Looking to appeal more to DIY movers</a:t>
            </a:r>
          </a:p>
          <a:p>
            <a:pPr marL="742950" lvl="1" indent="-285750">
              <a:buFont typeface="Arial" panose="020B0604020202020204" pitchFamily="34" charset="0"/>
              <a:buChar char="•"/>
            </a:pPr>
            <a:r>
              <a:rPr lang="en-US">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Customers and End Users</a:t>
            </a:r>
            <a:endParaRPr lang="en-US" sz="4400" b="0" strike="noStrike" spc="-1">
              <a:solidFill>
                <a:schemeClr val="bg2"/>
              </a:solidFill>
              <a:latin typeface="Arial"/>
            </a:endParaRPr>
          </a:p>
        </p:txBody>
      </p:sp>
      <p:sp>
        <p:nvSpPr>
          <p:cNvPr id="7" name="CustomShape 1">
            <a:extLst>
              <a:ext uri="{FF2B5EF4-FFF2-40B4-BE49-F238E27FC236}">
                <a16:creationId xmlns:a16="http://schemas.microsoft.com/office/drawing/2014/main" id="{E5A59BF2-8331-4070-9A12-BFAAB0D4D3F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13</a:t>
            </a:r>
            <a:endParaRPr lang="en-US" sz="1200" b="0" strike="noStrike" spc="-1">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a:t>
            </a:r>
          </a:p>
          <a:p>
            <a:pPr marL="742950" lvl="1" indent="-285750">
              <a:buFont typeface="Arial" panose="020B0604020202020204" pitchFamily="34" charset="0"/>
              <a:buChar char="•"/>
            </a:pPr>
            <a:r>
              <a:rPr lang="en-US">
                <a:solidFill>
                  <a:schemeClr val="bg1"/>
                </a:solidFill>
              </a:rPr>
              <a:t>Being shown how to</a:t>
            </a:r>
          </a:p>
          <a:p>
            <a:pPr marL="1200150" lvl="2" indent="-285750">
              <a:buFont typeface="Arial" panose="020B0604020202020204" pitchFamily="34" charset="0"/>
              <a:buChar char="•"/>
            </a:pPr>
            <a:r>
              <a:rPr lang="en-US">
                <a:solidFill>
                  <a:schemeClr val="bg1"/>
                </a:solidFill>
              </a:rPr>
              <a:t>Pack boxes for increased organization</a:t>
            </a:r>
          </a:p>
          <a:p>
            <a:pPr marL="1200150" lvl="2" indent="-285750">
              <a:buFont typeface="Arial" panose="020B0604020202020204" pitchFamily="34" charset="0"/>
              <a:buChar char="•"/>
            </a:pPr>
            <a:r>
              <a:rPr lang="en-US">
                <a:solidFill>
                  <a:schemeClr val="bg1"/>
                </a:solidFill>
              </a:rPr>
              <a:t>Properly load their truck for increased efficiency</a:t>
            </a:r>
          </a:p>
          <a:p>
            <a:pPr marL="742950" lvl="1" indent="-285750">
              <a:buFont typeface="Arial" panose="020B0604020202020204" pitchFamily="34" charset="0"/>
              <a:buChar char="•"/>
            </a:pPr>
            <a:r>
              <a:rPr lang="en-US">
                <a:solidFill>
                  <a:schemeClr val="bg1"/>
                </a:solidFill>
              </a:rPr>
              <a:t>Being provided with expert advice</a:t>
            </a:r>
          </a:p>
          <a:p>
            <a:pPr marL="1200150" lvl="2" indent="-285750">
              <a:buFont typeface="Arial" panose="020B0604020202020204" pitchFamily="34" charset="0"/>
              <a:buChar char="•"/>
            </a:pPr>
            <a:r>
              <a:rPr lang="en-US">
                <a:solidFill>
                  <a:schemeClr val="bg1"/>
                </a:solidFill>
              </a:rPr>
              <a:t>Database full of tips that a user can search through with keywords</a:t>
            </a:r>
          </a:p>
          <a:p>
            <a:pPr marL="1200150" lvl="2" indent="-285750">
              <a:buFont typeface="Arial" panose="020B0604020202020204" pitchFamily="34" charset="0"/>
              <a:buChar char="•"/>
            </a:pPr>
            <a:r>
              <a:rPr lang="en-US">
                <a:solidFill>
                  <a:schemeClr val="bg1"/>
                </a:solidFill>
              </a:rPr>
              <a:t>Live-chat support for questions not answered through the tips</a:t>
            </a:r>
          </a:p>
          <a:p>
            <a:pPr marL="742950" lvl="1" indent="-285750">
              <a:buFont typeface="Arial" panose="020B0604020202020204" pitchFamily="34" charset="0"/>
              <a:buChar char="•"/>
            </a:pPr>
            <a:r>
              <a:rPr lang="en-US">
                <a:solidFill>
                  <a:schemeClr val="bg1"/>
                </a:solidFill>
              </a:rPr>
              <a:t>Saving of Time and Money</a:t>
            </a:r>
          </a:p>
          <a:p>
            <a:pPr marL="1200150" lvl="2" indent="-285750">
              <a:buFont typeface="Arial" panose="020B0604020202020204" pitchFamily="34" charset="0"/>
              <a:buChar char="•"/>
            </a:pPr>
            <a:r>
              <a:rPr lang="en-US">
                <a:solidFill>
                  <a:schemeClr val="bg1"/>
                </a:solidFill>
              </a:rPr>
              <a:t>Increased efficiency will lead to less trips and materials used</a:t>
            </a:r>
          </a:p>
          <a:p>
            <a:pPr marL="742950" lvl="1" indent="-285750">
              <a:buFont typeface="Arial" panose="020B0604020202020204" pitchFamily="34" charset="0"/>
              <a:buChar char="•"/>
            </a:pPr>
            <a:r>
              <a:rPr lang="en-US">
                <a:solidFill>
                  <a:schemeClr val="bg1"/>
                </a:solidFill>
              </a:rPr>
              <a:t>Peace of Mind</a:t>
            </a:r>
          </a:p>
          <a:p>
            <a:pPr marL="1200150" lvl="2" indent="-285750">
              <a:buFont typeface="Arial" panose="020B0604020202020204" pitchFamily="34" charset="0"/>
              <a:buChar char="•"/>
            </a:pPr>
            <a:r>
              <a:rPr lang="en-US">
                <a:solidFill>
                  <a:schemeClr val="bg1"/>
                </a:solidFill>
              </a:rPr>
              <a:t>Fragile items being safely transported</a:t>
            </a: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a:solidFill>
                  <a:schemeClr val="bg1"/>
                </a:solidFill>
              </a:rPr>
              <a:t>Moving Rental Companies</a:t>
            </a:r>
          </a:p>
          <a:p>
            <a:pPr marL="742950" lvl="1" indent="-285750">
              <a:buFont typeface="Arial" panose="020B0604020202020204" pitchFamily="34" charset="0"/>
              <a:buChar char="•"/>
            </a:pPr>
            <a:r>
              <a:rPr lang="en-US">
                <a:solidFill>
                  <a:schemeClr val="bg1"/>
                </a:solidFill>
              </a:rPr>
              <a:t>Become more appealing to do it yourself movers</a:t>
            </a:r>
          </a:p>
          <a:p>
            <a:pPr marL="1200150" lvl="2" indent="-285750">
              <a:buFont typeface="Arial" panose="020B0604020202020204" pitchFamily="34" charset="0"/>
              <a:buChar char="•"/>
            </a:pPr>
            <a:r>
              <a:rPr lang="en-US">
                <a:solidFill>
                  <a:schemeClr val="bg1"/>
                </a:solidFill>
              </a:rPr>
              <a:t>Being able to provide them with a game plan in their move process</a:t>
            </a:r>
          </a:p>
          <a:p>
            <a:pPr marL="742950" lvl="1" indent="-285750">
              <a:buFont typeface="Arial" panose="020B0604020202020204" pitchFamily="34" charset="0"/>
              <a:buChar char="•"/>
            </a:pPr>
            <a:r>
              <a:rPr lang="en-US">
                <a:solidFill>
                  <a:schemeClr val="bg1"/>
                </a:solidFill>
              </a:rPr>
              <a:t>Reduce Risk and Increase Revenue</a:t>
            </a:r>
          </a:p>
          <a:p>
            <a:pPr marL="1200150" lvl="2" indent="-285750">
              <a:buFont typeface="Arial" panose="020B0604020202020204" pitchFamily="34" charset="0"/>
              <a:buChar char="•"/>
            </a:pPr>
            <a:r>
              <a:rPr lang="en-US">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Benefits to Customer</a:t>
            </a:r>
            <a:endParaRPr lang="en-US" sz="4400" b="0" strike="noStrike" spc="-1">
              <a:solidFill>
                <a:schemeClr val="bg2"/>
              </a:solidFill>
              <a:latin typeface="Arial"/>
            </a:endParaRPr>
          </a:p>
        </p:txBody>
      </p:sp>
      <p:sp>
        <p:nvSpPr>
          <p:cNvPr id="2" name="CustomShape 1">
            <a:extLst>
              <a:ext uri="{FF2B5EF4-FFF2-40B4-BE49-F238E27FC236}">
                <a16:creationId xmlns:a16="http://schemas.microsoft.com/office/drawing/2014/main" id="{4A3245F9-9C23-49B2-AF9B-DE221389D61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14</a:t>
            </a:r>
            <a:endParaRPr lang="en-US" sz="1200" b="0" strike="noStrike" spc="-1">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a:solidFill>
                  <a:schemeClr val="bg1"/>
                </a:solidFill>
              </a:rPr>
              <a:t>Mover</a:t>
            </a:r>
            <a:endParaRPr lang="en-US"/>
          </a:p>
          <a:p>
            <a:endParaRPr lang="en-US"/>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a:solidFill>
                  <a:schemeClr val="bg1"/>
                </a:solidFill>
              </a:rPr>
              <a:t>Move Expert</a:t>
            </a:r>
          </a:p>
          <a:p>
            <a:endParaRPr lang="en-US"/>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a:solidFill>
                  <a:schemeClr val="bg1"/>
                </a:solidFill>
              </a:rPr>
              <a:t>Rental Company Representative</a:t>
            </a:r>
          </a:p>
          <a:p>
            <a:endParaRPr lang="en-US">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Do it yourself mover</a:t>
            </a:r>
          </a:p>
          <a:p>
            <a:pPr marL="285750" indent="-285750">
              <a:buFont typeface="Arial" panose="020B0604020202020204" pitchFamily="34" charset="0"/>
              <a:buChar char="•"/>
            </a:pPr>
            <a:r>
              <a:rPr lang="en-US" sz="160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Expert in the moving industry</a:t>
            </a:r>
          </a:p>
          <a:p>
            <a:pPr marL="285750" indent="-285750">
              <a:buFont typeface="Arial" panose="020B0604020202020204" pitchFamily="34" charset="0"/>
              <a:buChar char="•"/>
            </a:pPr>
            <a:r>
              <a:rPr lang="en-US" sz="160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Employee of a moving rental company</a:t>
            </a:r>
          </a:p>
          <a:p>
            <a:pPr marL="285750" indent="-285750">
              <a:buFont typeface="Arial" panose="020B0604020202020204" pitchFamily="34" charset="0"/>
              <a:buChar char="•"/>
            </a:pPr>
            <a:r>
              <a:rPr lang="en-US" sz="160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15</a:t>
            </a:r>
            <a:endParaRPr lang="en-US" sz="1200" b="0" strike="noStrike" spc="-1">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a:solidFill>
                  <a:schemeClr val="bg1"/>
                </a:solidFill>
              </a:rPr>
              <a:t>Website Visitor</a:t>
            </a:r>
          </a:p>
          <a:p>
            <a:endParaRPr lang="en-US"/>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System super user</a:t>
            </a:r>
          </a:p>
          <a:p>
            <a:pPr marL="285750" indent="-285750">
              <a:buFont typeface="Arial" panose="020B0604020202020204" pitchFamily="34" charset="0"/>
              <a:buChar char="•"/>
            </a:pPr>
            <a:r>
              <a:rPr lang="en-US">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 accessing website</a:t>
            </a:r>
          </a:p>
          <a:p>
            <a:pPr marL="285750" indent="-285750">
              <a:buFont typeface="Arial" panose="020B0604020202020204" pitchFamily="34" charset="0"/>
              <a:buChar char="•"/>
            </a:pPr>
            <a:r>
              <a:rPr lang="en-US">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16</a:t>
            </a:r>
            <a:endParaRPr lang="en-US" sz="1200" b="0" strike="noStrike" spc="-1">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Will assume any of the other roles</a:t>
            </a:r>
          </a:p>
          <a:p>
            <a:pPr marL="285750" indent="-285750">
              <a:buFont typeface="Arial" panose="020B0604020202020204" pitchFamily="34" charset="0"/>
              <a:buChar char="•"/>
            </a:pPr>
            <a:r>
              <a:rPr lang="en-US">
                <a:solidFill>
                  <a:schemeClr val="bg1"/>
                </a:solidFill>
              </a:rPr>
              <a:t>Will input fake data to test systems for errors</a:t>
            </a:r>
          </a:p>
          <a:p>
            <a:endParaRPr lang="en-US">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17</a:t>
            </a:r>
            <a:endParaRPr lang="en-US" sz="1200" b="0" strike="noStrike" spc="-1">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18</a:t>
            </a:r>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err="1">
                <a:solidFill>
                  <a:schemeClr val="bg2"/>
                </a:solidFill>
                <a:latin typeface="Gulim"/>
                <a:ea typeface="DejaVu Sans"/>
              </a:rPr>
              <a:t>Load.In</a:t>
            </a:r>
            <a:r>
              <a:rPr lang="en-US" sz="4400" b="0" strike="noStrike" spc="-1">
                <a:solidFill>
                  <a:schemeClr val="bg2"/>
                </a:solidFill>
                <a:latin typeface="Gulim"/>
                <a:ea typeface="DejaVu Sans"/>
              </a:rPr>
              <a:t> gives your move a game plan</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663" name="Picture 3"/>
          <p:cNvPicPr/>
          <p:nvPr/>
        </p:nvPicPr>
        <p:blipFill>
          <a:blip r:embed="rId3"/>
          <a:stretch/>
        </p:blipFill>
        <p:spPr>
          <a:xfrm>
            <a:off x="5398560" y="64800"/>
            <a:ext cx="6792480" cy="6792480"/>
          </a:xfrm>
          <a:prstGeom prst="rect">
            <a:avLst/>
          </a:prstGeom>
          <a:ln>
            <a:noFill/>
          </a:ln>
        </p:spPr>
      </p:pic>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19</a:t>
            </a:r>
            <a:endParaRPr lang="en-US" sz="1200" b="0" strike="noStrike" spc="-1">
              <a:latin typeface="Arial"/>
            </a:endParaRPr>
          </a:p>
        </p:txBody>
      </p:sp>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Contents</a:t>
            </a:r>
            <a:endParaRPr lang="en-US" sz="4400" b="0" strike="noStrike" spc="-1">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Feasibility:</a:t>
            </a:r>
            <a:endParaRPr lang="en-US" dirty="0"/>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Team Biography	      3</a:t>
            </a:r>
            <a:endParaRPr lang="en-US" sz="2200" b="0" strike="noStrike" spc="-1" dirty="0">
              <a:latin typeface="Gulim"/>
              <a:ea typeface="Gulim"/>
            </a:endParaRP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The Problem	      4</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Current Process Flow   11</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Customers, Benefits    13</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The Solution               18</a:t>
            </a:r>
          </a:p>
          <a:p>
            <a:pPr marL="685800" lvl="1"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New Process Flow  20</a:t>
            </a:r>
          </a:p>
          <a:p>
            <a:pPr marL="685800" lvl="1"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Will &amp; Will not do    24</a:t>
            </a:r>
            <a:endParaRPr lang="en-US" sz="2200" b="0" strike="noStrike" spc="-1" dirty="0">
              <a:latin typeface="Gulim"/>
              <a:ea typeface="Gulim"/>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932304" y="1478160"/>
            <a:ext cx="3165472"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lnSpcReduction="10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Design:</a:t>
            </a:r>
            <a:endParaRPr lang="en-US" dirty="0"/>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MFCD                   26</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Feedback Loop      27</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Work Breakdown    28</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User Interface        29</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External Interfaces  37</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Algorithms             38</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Database               49</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Sprint Plan</a:t>
            </a:r>
            <a:r>
              <a:rPr lang="en-US" sz="2000" spc="-1" dirty="0">
                <a:solidFill>
                  <a:srgbClr val="FFFFFF"/>
                </a:solidFill>
                <a:latin typeface="Gulim"/>
                <a:ea typeface="Gulim"/>
              </a:rPr>
              <a:t>             56</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Hardware               58</a:t>
            </a:r>
          </a:p>
          <a:p>
            <a:pPr marL="228600" indent="-22733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cs typeface="+mn-lt"/>
              </a:rPr>
              <a:t>Risk and Mitigation  62</a:t>
            </a:r>
            <a:r>
              <a:rPr lang="en-US" sz="2000" b="0" strike="noStrike" spc="-1" dirty="0">
                <a:solidFill>
                  <a:srgbClr val="FFFFFF"/>
                </a:solidFill>
                <a:latin typeface="Gulim" panose="020B0600000101010101" pitchFamily="34" charset="-127"/>
                <a:ea typeface="Gulim" panose="020B0600000101010101" pitchFamily="34" charset="-127"/>
              </a:rPr>
              <a:t> </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Conclusion             65</a:t>
            </a:r>
          </a:p>
        </p:txBody>
      </p:sp>
      <p:sp>
        <p:nvSpPr>
          <p:cNvPr id="8" name="CustomShape 3">
            <a:extLst>
              <a:ext uri="{FF2B5EF4-FFF2-40B4-BE49-F238E27FC236}">
                <a16:creationId xmlns:a16="http://schemas.microsoft.com/office/drawing/2014/main" id="{3706FE77-E07F-40D0-9383-37A1FEA7985C}"/>
              </a:ext>
            </a:extLst>
          </p:cNvPr>
          <p:cNvSpPr/>
          <p:nvPr/>
        </p:nvSpPr>
        <p:spPr>
          <a:xfrm>
            <a:off x="8478982" y="1503397"/>
            <a:ext cx="337948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Misc.:</a:t>
            </a:r>
            <a:endParaRPr lang="en-US" dirty="0"/>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DejaVu Sans"/>
              </a:rPr>
              <a:t>References     67</a:t>
            </a:r>
            <a:endParaRPr lang="en-US" sz="2000" b="0" strike="noStrike" spc="-1" dirty="0">
              <a:solidFill>
                <a:srgbClr val="FFFFFF"/>
              </a:solidFill>
              <a:latin typeface="Gulim"/>
              <a:ea typeface="DejaVu Sans"/>
            </a:endParaRPr>
          </a:p>
          <a:p>
            <a:pPr marL="228600" indent="-227330">
              <a:lnSpc>
                <a:spcPct val="90000"/>
              </a:lnSpc>
              <a:spcBef>
                <a:spcPts val="1001"/>
              </a:spcBef>
              <a:buClr>
                <a:srgbClr val="FFFFFF"/>
              </a:buClr>
              <a:buFont typeface="Arial"/>
              <a:buChar char="•"/>
            </a:pPr>
            <a:r>
              <a:rPr lang="en-US" sz="2000" spc="-1" dirty="0">
                <a:solidFill>
                  <a:srgbClr val="FFFFFF"/>
                </a:solidFill>
                <a:latin typeface="Gulim"/>
              </a:rPr>
              <a:t>Glossary         68</a:t>
            </a:r>
          </a:p>
          <a:p>
            <a:pPr marL="228600" indent="-227330">
              <a:lnSpc>
                <a:spcPct val="90000"/>
              </a:lnSpc>
              <a:spcBef>
                <a:spcPts val="1001"/>
              </a:spcBef>
              <a:buClr>
                <a:srgbClr val="FFFFFF"/>
              </a:buClr>
              <a:buFont typeface="Arial"/>
              <a:buChar char="•"/>
            </a:pPr>
            <a:r>
              <a:rPr lang="en-US" sz="2000" spc="-1" dirty="0">
                <a:solidFill>
                  <a:srgbClr val="FFFFFF"/>
                </a:solidFill>
                <a:latin typeface="Gulim"/>
              </a:rPr>
              <a:t>Specifications 70</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rPr>
              <a:t>User Stories    73</a:t>
            </a:r>
            <a:endParaRPr lang="en-US" sz="2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20</a:t>
            </a:r>
            <a:endParaRPr lang="en-US"/>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11/19/2020</a:t>
            </a:fld>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21</a:t>
            </a:r>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22</a:t>
            </a:r>
            <a:endParaRPr lang="en-US" sz="1200" b="0" strike="noStrike" spc="-1">
              <a:latin typeface="Arial"/>
            </a:endParaRPr>
          </a:p>
        </p:txBody>
      </p:sp>
      <p:pic>
        <p:nvPicPr>
          <p:cNvPr id="677" name="Picture 6"/>
          <p:cNvPicPr/>
          <p:nvPr/>
        </p:nvPicPr>
        <p:blipFill>
          <a:blip r:embed="rId3"/>
          <a:stretch/>
        </p:blipFill>
        <p:spPr>
          <a:xfrm>
            <a:off x="2706992" y="145800"/>
            <a:ext cx="6846688" cy="647007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23</a:t>
            </a:r>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11/19/2020</a:t>
            </a:fld>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24</a:t>
            </a:r>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What </a:t>
            </a:r>
            <a:r>
              <a:rPr lang="en-US" sz="4400" b="0" strike="noStrike" spc="-1" err="1">
                <a:solidFill>
                  <a:schemeClr val="bg2"/>
                </a:solidFill>
                <a:latin typeface="Gulim"/>
                <a:ea typeface="DejaVu Sans"/>
              </a:rPr>
              <a:t>Load.In</a:t>
            </a:r>
            <a:r>
              <a:rPr lang="en-US" sz="4400" b="0" strike="noStrike" spc="-1">
                <a:solidFill>
                  <a:schemeClr val="bg2"/>
                </a:solidFill>
                <a:latin typeface="Gulim"/>
                <a:ea typeface="DejaVu Sans"/>
              </a:rPr>
              <a:t> Will Do</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25</a:t>
            </a:r>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36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36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What </a:t>
            </a:r>
            <a:r>
              <a:rPr lang="en-US" sz="4400" spc="-1" err="1">
                <a:solidFill>
                  <a:schemeClr val="bg2"/>
                </a:solidFill>
                <a:latin typeface="Gulim"/>
                <a:ea typeface="DejaVu Sans"/>
              </a:rPr>
              <a:t>Load.In</a:t>
            </a:r>
            <a:r>
              <a:rPr lang="en-US" sz="4400" spc="-1">
                <a:solidFill>
                  <a:schemeClr val="bg2"/>
                </a:solidFill>
                <a:latin typeface="Gulim"/>
                <a:ea typeface="DejaVu Sans"/>
              </a:rPr>
              <a:t> Won’t Do</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9D19BB-0DB9-4535-A02A-A6D2B8FFDF16}"/>
              </a:ext>
            </a:extLst>
          </p:cNvPr>
          <p:cNvSpPr>
            <a:spLocks noGrp="1"/>
          </p:cNvSpPr>
          <p:nvPr>
            <p:ph type="body"/>
          </p:nvPr>
        </p:nvSpPr>
        <p:spPr>
          <a:xfrm>
            <a:off x="1107096" y="3598345"/>
            <a:ext cx="5069803" cy="2780889"/>
          </a:xfrm>
        </p:spPr>
        <p:txBody>
          <a:bodyPr/>
          <a:lstStyle/>
          <a:p>
            <a:r>
              <a:rPr lang="en-US" sz="2800" dirty="0">
                <a:solidFill>
                  <a:schemeClr val="bg1"/>
                </a:solidFill>
                <a:latin typeface="Gulim" panose="020B0600000101010101" pitchFamily="34" charset="-127"/>
                <a:ea typeface="Gulim" panose="020B0600000101010101" pitchFamily="34" charset="-127"/>
                <a:cs typeface="+mn-cs"/>
              </a:rPr>
              <a:t>Android App</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cs typeface="+mn-cs"/>
              </a:rPr>
              <a:t>Distributed via android store</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cs typeface="+mn-cs"/>
              </a:rPr>
              <a:t>Communication is HTTP REST API with backend</a:t>
            </a:r>
            <a:endParaRPr lang="en-US" dirty="0"/>
          </a:p>
        </p:txBody>
      </p:sp>
      <p:sp>
        <p:nvSpPr>
          <p:cNvPr id="5" name="CustomShape 3">
            <a:extLst>
              <a:ext uri="{FF2B5EF4-FFF2-40B4-BE49-F238E27FC236}">
                <a16:creationId xmlns:a16="http://schemas.microsoft.com/office/drawing/2014/main" id="{2999F3EC-A6BA-4A13-A510-669520559ADC}"/>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61</a:t>
            </a:r>
            <a:endParaRPr lang="en-US" sz="1200" b="0" strike="noStrike" spc="-1">
              <a:latin typeface="Arial"/>
            </a:endParaRPr>
          </a:p>
        </p:txBody>
      </p:sp>
      <p:sp>
        <p:nvSpPr>
          <p:cNvPr id="7" name="CustomShape 6">
            <a:extLst>
              <a:ext uri="{FF2B5EF4-FFF2-40B4-BE49-F238E27FC236}">
                <a16:creationId xmlns:a16="http://schemas.microsoft.com/office/drawing/2014/main" id="{5177FFF4-AE88-4A7E-8FFD-8B9323A26D8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6" name="Title 5">
            <a:extLst>
              <a:ext uri="{FF2B5EF4-FFF2-40B4-BE49-F238E27FC236}">
                <a16:creationId xmlns:a16="http://schemas.microsoft.com/office/drawing/2014/main" id="{BA0D7D44-BADB-48C5-B38F-547C466CF9B6}"/>
              </a:ext>
            </a:extLst>
          </p:cNvPr>
          <p:cNvSpPr>
            <a:spLocks noGrp="1"/>
          </p:cNvSpPr>
          <p:nvPr>
            <p:ph type="title"/>
          </p:nvPr>
        </p:nvSpPr>
        <p:spPr>
          <a:xfrm>
            <a:off x="862865" y="152604"/>
            <a:ext cx="11144408" cy="715615"/>
          </a:xfr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r>
              <a:rPr lang="en-US" spc="-1" dirty="0">
                <a:solidFill>
                  <a:schemeClr val="bg2"/>
                </a:solidFill>
                <a:latin typeface="Gulim"/>
                <a:cs typeface="+mn-cs"/>
              </a:rPr>
              <a:t>Solution Deliverables</a:t>
            </a:r>
          </a:p>
        </p:txBody>
      </p:sp>
      <p:sp>
        <p:nvSpPr>
          <p:cNvPr id="9" name="Text Placeholder 2">
            <a:extLst>
              <a:ext uri="{FF2B5EF4-FFF2-40B4-BE49-F238E27FC236}">
                <a16:creationId xmlns:a16="http://schemas.microsoft.com/office/drawing/2014/main" id="{F7031BE0-AA3F-49AA-A49C-476D2FE8C911}"/>
              </a:ext>
            </a:extLst>
          </p:cNvPr>
          <p:cNvSpPr>
            <a:spLocks noGrp="1"/>
          </p:cNvSpPr>
          <p:nvPr>
            <p:ph type="body"/>
          </p:nvPr>
        </p:nvSpPr>
        <p:spPr>
          <a:xfrm>
            <a:off x="6704759" y="3703038"/>
            <a:ext cx="4951532" cy="2429907"/>
          </a:xfrm>
        </p:spPr>
        <p:txBody>
          <a:bodyPr/>
          <a:lstStyle/>
          <a:p>
            <a:r>
              <a:rPr lang="en-US" sz="2800" dirty="0">
                <a:solidFill>
                  <a:schemeClr val="bg1"/>
                </a:solidFill>
                <a:latin typeface="Gulim" panose="020B0600000101010101" pitchFamily="34" charset="-127"/>
                <a:ea typeface="Gulim" panose="020B0600000101010101" pitchFamily="34" charset="-127"/>
              </a:rPr>
              <a:t>Website App</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Published online for browser interaction</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Communication is HTTP REST API with backend</a:t>
            </a:r>
          </a:p>
        </p:txBody>
      </p:sp>
      <p:pic>
        <p:nvPicPr>
          <p:cNvPr id="11" name="Picture 10" descr="Icon&#10;&#10;Description automatically generated">
            <a:extLst>
              <a:ext uri="{FF2B5EF4-FFF2-40B4-BE49-F238E27FC236}">
                <a16:creationId xmlns:a16="http://schemas.microsoft.com/office/drawing/2014/main" id="{FA905565-2C86-4F5E-A279-9A84A0E840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45065" y="1268045"/>
            <a:ext cx="1972194" cy="2313709"/>
          </a:xfrm>
          <a:prstGeom prst="rect">
            <a:avLst/>
          </a:prstGeom>
        </p:spPr>
      </p:pic>
      <p:pic>
        <p:nvPicPr>
          <p:cNvPr id="14" name="Picture 13" descr="Icon&#10;&#10;Description automatically generated">
            <a:extLst>
              <a:ext uri="{FF2B5EF4-FFF2-40B4-BE49-F238E27FC236}">
                <a16:creationId xmlns:a16="http://schemas.microsoft.com/office/drawing/2014/main" id="{AB4C4747-6C5D-4DD9-99C7-4DD06F3F669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51800" y="1090125"/>
            <a:ext cx="2512291" cy="2512291"/>
          </a:xfrm>
          <a:prstGeom prst="rect">
            <a:avLst/>
          </a:prstGeom>
        </p:spPr>
      </p:pic>
      <p:sp>
        <p:nvSpPr>
          <p:cNvPr id="15" name="TextBox 14">
            <a:extLst>
              <a:ext uri="{FF2B5EF4-FFF2-40B4-BE49-F238E27FC236}">
                <a16:creationId xmlns:a16="http://schemas.microsoft.com/office/drawing/2014/main" id="{614E9758-2415-486E-8C29-E865E95CFFFF}"/>
              </a:ext>
            </a:extLst>
          </p:cNvPr>
          <p:cNvSpPr txBox="1"/>
          <p:nvPr/>
        </p:nvSpPr>
        <p:spPr>
          <a:xfrm>
            <a:off x="2667000" y="6858000"/>
            <a:ext cx="6858000" cy="230832"/>
          </a:xfrm>
          <a:prstGeom prst="rect">
            <a:avLst/>
          </a:prstGeom>
          <a:noFill/>
        </p:spPr>
        <p:txBody>
          <a:bodyPr wrap="square" rtlCol="0">
            <a:spAutoFit/>
          </a:bodyPr>
          <a:lstStyle/>
          <a:p>
            <a:r>
              <a:rPr lang="en-US" sz="900">
                <a:hlinkClick r:id="rId5" tooltip="https://commons.wikimedia.org/wiki/File:GNOME_Web_logo--2018.sv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2428208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26</a:t>
            </a:r>
            <a:endParaRPr lang="en-US" sz="1200" b="0" strike="noStrike" spc="-1">
              <a:latin typeface="Arial"/>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Major Functional Components</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27</a:t>
            </a:r>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Feedback Loop</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Work Breakdown Structure</a:t>
            </a:r>
            <a:endParaRPr lang="en-US">
              <a:solidFill>
                <a:schemeClr val="bg2"/>
              </a:solidFill>
            </a:endParaRPr>
          </a:p>
        </p:txBody>
      </p:sp>
      <p:pic>
        <p:nvPicPr>
          <p:cNvPr id="7" name="Picture 7" descr="Diagram&#10;&#10;Description automatically generated">
            <a:extLst>
              <a:ext uri="{FF2B5EF4-FFF2-40B4-BE49-F238E27FC236}">
                <a16:creationId xmlns:a16="http://schemas.microsoft.com/office/drawing/2014/main" id="{DE7B61EB-1B02-4F84-9D8C-6AFC55113485}"/>
              </a:ext>
            </a:extLst>
          </p:cNvPr>
          <p:cNvPicPr>
            <a:picLocks noChangeAspect="1"/>
          </p:cNvPicPr>
          <p:nvPr/>
        </p:nvPicPr>
        <p:blipFill rotWithShape="1">
          <a:blip r:embed="rId2"/>
          <a:srcRect t="33643" r="83" b="-232"/>
          <a:stretch/>
        </p:blipFill>
        <p:spPr>
          <a:xfrm>
            <a:off x="784515" y="1666594"/>
            <a:ext cx="10978004" cy="2632743"/>
          </a:xfrm>
          <a:prstGeom prst="rect">
            <a:avLst/>
          </a:prstGeom>
        </p:spPr>
      </p:pic>
      <p:sp>
        <p:nvSpPr>
          <p:cNvPr id="9" name="CustomShape 1">
            <a:extLst>
              <a:ext uri="{FF2B5EF4-FFF2-40B4-BE49-F238E27FC236}">
                <a16:creationId xmlns:a16="http://schemas.microsoft.com/office/drawing/2014/main" id="{3A343576-F699-4EF5-B1CF-D5710F4C6A46}"/>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28</a:t>
            </a:r>
            <a:endParaRPr lang="en-US" sz="1200" b="0" strike="noStrike" spc="-1">
              <a:latin typeface="Arial"/>
            </a:endParaRPr>
          </a:p>
        </p:txBody>
      </p:sp>
      <p:sp>
        <p:nvSpPr>
          <p:cNvPr id="11" name="CustomShape 2">
            <a:extLst>
              <a:ext uri="{FF2B5EF4-FFF2-40B4-BE49-F238E27FC236}">
                <a16:creationId xmlns:a16="http://schemas.microsoft.com/office/drawing/2014/main" id="{6F8F72E0-953A-4812-A180-C4743AADFB0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13" name="TextShape 4">
            <a:extLst>
              <a:ext uri="{FF2B5EF4-FFF2-40B4-BE49-F238E27FC236}">
                <a16:creationId xmlns:a16="http://schemas.microsoft.com/office/drawing/2014/main" id="{ABF0EE29-1337-4914-BAFE-B235B69F65F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65971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28464" y="1158840"/>
            <a:ext cx="9592976" cy="5137200"/>
            <a:chOff x="1328464" y="1158840"/>
            <a:chExt cx="9592976" cy="5137200"/>
          </a:xfrm>
        </p:grpSpPr>
        <p:pic>
          <p:nvPicPr>
            <p:cNvPr id="577" name="Byron" descr="A person looking at the camera&#10;&#10;Description automatically generated"/>
            <p:cNvPicPr/>
            <p:nvPr/>
          </p:nvPicPr>
          <p:blipFill>
            <a:blip r:embed="rId3"/>
            <a:srcRect t="12499" b="12499"/>
            <a:stretch/>
          </p:blipFill>
          <p:spPr>
            <a:xfrm>
              <a:off x="8742282"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1328464"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88003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1332353"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Team Yellow</a:t>
            </a:r>
            <a:endParaRPr lang="en-US" sz="4400" b="0" strike="noStrike" spc="-1">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User Interface</a:t>
            </a:r>
            <a:endParaRPr lang="en-US"/>
          </a:p>
        </p:txBody>
      </p:sp>
      <p:pic>
        <p:nvPicPr>
          <p:cNvPr id="8" name="Picture 8" descr="Diagram&#10;&#10;Description automatically generated">
            <a:extLst>
              <a:ext uri="{FF2B5EF4-FFF2-40B4-BE49-F238E27FC236}">
                <a16:creationId xmlns:a16="http://schemas.microsoft.com/office/drawing/2014/main" id="{1EF4C0D1-19EC-4EE5-984B-0678E07ADA6E}"/>
              </a:ext>
            </a:extLst>
          </p:cNvPr>
          <p:cNvPicPr>
            <a:picLocks noChangeAspect="1"/>
          </p:cNvPicPr>
          <p:nvPr/>
        </p:nvPicPr>
        <p:blipFill>
          <a:blip r:embed="rId2"/>
          <a:stretch>
            <a:fillRect/>
          </a:stretch>
        </p:blipFill>
        <p:spPr>
          <a:xfrm>
            <a:off x="1182833" y="1173146"/>
            <a:ext cx="9826335" cy="4961978"/>
          </a:xfrm>
          <a:prstGeom prst="rect">
            <a:avLst/>
          </a:prstGeom>
        </p:spPr>
      </p:pic>
      <p:sp>
        <p:nvSpPr>
          <p:cNvPr id="10" name="CustomShape 1">
            <a:extLst>
              <a:ext uri="{FF2B5EF4-FFF2-40B4-BE49-F238E27FC236}">
                <a16:creationId xmlns:a16="http://schemas.microsoft.com/office/drawing/2014/main" id="{68E7C762-9269-4448-8007-1AD642FBD3B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29</a:t>
            </a:r>
            <a:endParaRPr lang="en-US" sz="1200" b="0" strike="noStrike" spc="-1">
              <a:latin typeface="Arial"/>
            </a:endParaRPr>
          </a:p>
        </p:txBody>
      </p:sp>
      <p:sp>
        <p:nvSpPr>
          <p:cNvPr id="12" name="CustomShape 2">
            <a:extLst>
              <a:ext uri="{FF2B5EF4-FFF2-40B4-BE49-F238E27FC236}">
                <a16:creationId xmlns:a16="http://schemas.microsoft.com/office/drawing/2014/main" id="{62D3DC5A-F3AA-40CF-883D-4387A0BBA708}"/>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14" name="TextShape 4">
            <a:extLst>
              <a:ext uri="{FF2B5EF4-FFF2-40B4-BE49-F238E27FC236}">
                <a16:creationId xmlns:a16="http://schemas.microsoft.com/office/drawing/2014/main" id="{4394CEE1-E948-47E4-8826-8932753DF8D5}"/>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722040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a:extLst>
              <a:ext uri="{FF2B5EF4-FFF2-40B4-BE49-F238E27FC236}">
                <a16:creationId xmlns:a16="http://schemas.microsoft.com/office/drawing/2014/main" id="{70C2EAE3-FEF0-48A9-B69F-17BB05A37CA0}"/>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Mockups</a:t>
            </a:r>
          </a:p>
        </p:txBody>
      </p:sp>
      <p:pic>
        <p:nvPicPr>
          <p:cNvPr id="6" name="Picture 6" descr="A screenshot of a cell phone&#10;&#10;Description automatically generated">
            <a:extLst>
              <a:ext uri="{FF2B5EF4-FFF2-40B4-BE49-F238E27FC236}">
                <a16:creationId xmlns:a16="http://schemas.microsoft.com/office/drawing/2014/main" id="{56A166C4-79C2-4513-BF5B-0D9BF04B5ACC}"/>
              </a:ext>
            </a:extLst>
          </p:cNvPr>
          <p:cNvPicPr>
            <a:picLocks noChangeAspect="1"/>
          </p:cNvPicPr>
          <p:nvPr/>
        </p:nvPicPr>
        <p:blipFill>
          <a:blip r:embed="rId2"/>
          <a:stretch>
            <a:fillRect/>
          </a:stretch>
        </p:blipFill>
        <p:spPr>
          <a:xfrm>
            <a:off x="6947087" y="940734"/>
            <a:ext cx="2980766" cy="5916706"/>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83D0C058-C78A-451F-9480-0B139A5BB41D}"/>
              </a:ext>
            </a:extLst>
          </p:cNvPr>
          <p:cNvPicPr>
            <a:picLocks noChangeAspect="1"/>
          </p:cNvPicPr>
          <p:nvPr/>
        </p:nvPicPr>
        <p:blipFill>
          <a:blip r:embed="rId3"/>
          <a:stretch>
            <a:fillRect/>
          </a:stretch>
        </p:blipFill>
        <p:spPr>
          <a:xfrm>
            <a:off x="2042833" y="904315"/>
            <a:ext cx="2980766" cy="5952566"/>
          </a:xfrm>
          <a:prstGeom prst="rect">
            <a:avLst/>
          </a:prstGeom>
        </p:spPr>
      </p:pic>
      <p:sp>
        <p:nvSpPr>
          <p:cNvPr id="2" name="CustomShape 3">
            <a:extLst>
              <a:ext uri="{FF2B5EF4-FFF2-40B4-BE49-F238E27FC236}">
                <a16:creationId xmlns:a16="http://schemas.microsoft.com/office/drawing/2014/main" id="{54D49FF9-947E-48BE-8FEC-D764F103077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30</a:t>
            </a:r>
            <a:endParaRPr lang="en-US" sz="1200" b="0" strike="noStrike" spc="-1">
              <a:latin typeface="Arial"/>
            </a:endParaRPr>
          </a:p>
        </p:txBody>
      </p:sp>
      <p:sp>
        <p:nvSpPr>
          <p:cNvPr id="3" name="CustomShape 6">
            <a:extLst>
              <a:ext uri="{FF2B5EF4-FFF2-40B4-BE49-F238E27FC236}">
                <a16:creationId xmlns:a16="http://schemas.microsoft.com/office/drawing/2014/main" id="{142B4364-C317-44E0-B6DD-41F12EC9CF79}"/>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4083698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48A21-24D9-4CEB-8E4D-28811EC22568}"/>
              </a:ext>
            </a:extLst>
          </p:cNvPr>
          <p:cNvPicPr>
            <a:picLocks noChangeAspect="1"/>
          </p:cNvPicPr>
          <p:nvPr/>
        </p:nvPicPr>
        <p:blipFill>
          <a:blip r:embed="rId2"/>
          <a:stretch>
            <a:fillRect/>
          </a:stretch>
        </p:blipFill>
        <p:spPr>
          <a:xfrm>
            <a:off x="1716990" y="-26894"/>
            <a:ext cx="3487119" cy="6858000"/>
          </a:xfrm>
          <a:prstGeom prst="rect">
            <a:avLst/>
          </a:prstGeom>
        </p:spPr>
      </p:pic>
      <p:pic>
        <p:nvPicPr>
          <p:cNvPr id="5" name="Picture 4">
            <a:extLst>
              <a:ext uri="{FF2B5EF4-FFF2-40B4-BE49-F238E27FC236}">
                <a16:creationId xmlns:a16="http://schemas.microsoft.com/office/drawing/2014/main" id="{10F8168F-53C2-4DC3-8A93-D435CD028ACC}"/>
              </a:ext>
            </a:extLst>
          </p:cNvPr>
          <p:cNvPicPr>
            <a:picLocks noChangeAspect="1"/>
          </p:cNvPicPr>
          <p:nvPr/>
        </p:nvPicPr>
        <p:blipFill>
          <a:blip r:embed="rId3"/>
          <a:stretch>
            <a:fillRect/>
          </a:stretch>
        </p:blipFill>
        <p:spPr>
          <a:xfrm>
            <a:off x="6766296" y="0"/>
            <a:ext cx="3500350" cy="6858000"/>
          </a:xfrm>
          <a:prstGeom prst="rect">
            <a:avLst/>
          </a:prstGeom>
        </p:spPr>
      </p:pic>
      <p:sp>
        <p:nvSpPr>
          <p:cNvPr id="2" name="CustomShape 3">
            <a:extLst>
              <a:ext uri="{FF2B5EF4-FFF2-40B4-BE49-F238E27FC236}">
                <a16:creationId xmlns:a16="http://schemas.microsoft.com/office/drawing/2014/main" id="{F1718740-C8E5-48EF-9A27-EE4547B934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31</a:t>
            </a:r>
            <a:endParaRPr lang="en-US" sz="1200" b="0" strike="noStrike" spc="-1">
              <a:latin typeface="Arial"/>
            </a:endParaRPr>
          </a:p>
        </p:txBody>
      </p:sp>
      <p:sp>
        <p:nvSpPr>
          <p:cNvPr id="3" name="CustomShape 6">
            <a:extLst>
              <a:ext uri="{FF2B5EF4-FFF2-40B4-BE49-F238E27FC236}">
                <a16:creationId xmlns:a16="http://schemas.microsoft.com/office/drawing/2014/main" id="{979D405C-DC78-4438-ABEB-7A7D0AEE9998}"/>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207730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397E-2D5E-4CC3-9F0D-D4DDC853D4DF}"/>
              </a:ext>
            </a:extLst>
          </p:cNvPr>
          <p:cNvPicPr>
            <a:picLocks noChangeAspect="1"/>
          </p:cNvPicPr>
          <p:nvPr/>
        </p:nvPicPr>
        <p:blipFill>
          <a:blip r:embed="rId2"/>
          <a:stretch>
            <a:fillRect/>
          </a:stretch>
        </p:blipFill>
        <p:spPr>
          <a:xfrm>
            <a:off x="945839" y="0"/>
            <a:ext cx="3496400" cy="6858000"/>
          </a:xfrm>
          <a:prstGeom prst="rect">
            <a:avLst/>
          </a:prstGeom>
        </p:spPr>
      </p:pic>
      <p:pic>
        <p:nvPicPr>
          <p:cNvPr id="5" name="Picture 4">
            <a:extLst>
              <a:ext uri="{FF2B5EF4-FFF2-40B4-BE49-F238E27FC236}">
                <a16:creationId xmlns:a16="http://schemas.microsoft.com/office/drawing/2014/main" id="{577B9EBD-AF9C-46B2-BF83-69059C750315}"/>
              </a:ext>
            </a:extLst>
          </p:cNvPr>
          <p:cNvPicPr>
            <a:picLocks noChangeAspect="1"/>
          </p:cNvPicPr>
          <p:nvPr/>
        </p:nvPicPr>
        <p:blipFill>
          <a:blip r:embed="rId3"/>
          <a:stretch>
            <a:fillRect/>
          </a:stretch>
        </p:blipFill>
        <p:spPr>
          <a:xfrm>
            <a:off x="4349945" y="0"/>
            <a:ext cx="3492110" cy="6858000"/>
          </a:xfrm>
          <a:prstGeom prst="rect">
            <a:avLst/>
          </a:prstGeom>
        </p:spPr>
      </p:pic>
      <p:pic>
        <p:nvPicPr>
          <p:cNvPr id="6" name="Picture 5">
            <a:extLst>
              <a:ext uri="{FF2B5EF4-FFF2-40B4-BE49-F238E27FC236}">
                <a16:creationId xmlns:a16="http://schemas.microsoft.com/office/drawing/2014/main" id="{0AAB3194-54D0-469A-A09A-978BBB087486}"/>
              </a:ext>
            </a:extLst>
          </p:cNvPr>
          <p:cNvPicPr>
            <a:picLocks noChangeAspect="1"/>
          </p:cNvPicPr>
          <p:nvPr/>
        </p:nvPicPr>
        <p:blipFill>
          <a:blip r:embed="rId4"/>
          <a:stretch>
            <a:fillRect/>
          </a:stretch>
        </p:blipFill>
        <p:spPr>
          <a:xfrm>
            <a:off x="7856387" y="0"/>
            <a:ext cx="3520774" cy="6858000"/>
          </a:xfrm>
          <a:prstGeom prst="rect">
            <a:avLst/>
          </a:prstGeom>
        </p:spPr>
      </p:pic>
      <p:sp>
        <p:nvSpPr>
          <p:cNvPr id="2" name="CustomShape 3">
            <a:extLst>
              <a:ext uri="{FF2B5EF4-FFF2-40B4-BE49-F238E27FC236}">
                <a16:creationId xmlns:a16="http://schemas.microsoft.com/office/drawing/2014/main" id="{D8DCC81A-73CE-4871-91A0-588E4E5D0182}"/>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32</a:t>
            </a:r>
            <a:endParaRPr lang="en-US" sz="1200" b="0" strike="noStrike" spc="-1">
              <a:latin typeface="Arial"/>
            </a:endParaRPr>
          </a:p>
        </p:txBody>
      </p:sp>
      <p:sp>
        <p:nvSpPr>
          <p:cNvPr id="3" name="CustomShape 6">
            <a:extLst>
              <a:ext uri="{FF2B5EF4-FFF2-40B4-BE49-F238E27FC236}">
                <a16:creationId xmlns:a16="http://schemas.microsoft.com/office/drawing/2014/main" id="{17C7F846-1D0E-4FDB-8B2C-83DC3F277202}"/>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459853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D1412-2F22-4227-9A44-C09520DB34AC}"/>
              </a:ext>
            </a:extLst>
          </p:cNvPr>
          <p:cNvPicPr>
            <a:picLocks noChangeAspect="1"/>
          </p:cNvPicPr>
          <p:nvPr/>
        </p:nvPicPr>
        <p:blipFill>
          <a:blip r:embed="rId2"/>
          <a:stretch>
            <a:fillRect/>
          </a:stretch>
        </p:blipFill>
        <p:spPr>
          <a:xfrm>
            <a:off x="4350060" y="1"/>
            <a:ext cx="3487830" cy="6857999"/>
          </a:xfrm>
          <a:prstGeom prst="rect">
            <a:avLst/>
          </a:prstGeom>
        </p:spPr>
      </p:pic>
      <p:sp>
        <p:nvSpPr>
          <p:cNvPr id="2" name="CustomShape 3">
            <a:extLst>
              <a:ext uri="{FF2B5EF4-FFF2-40B4-BE49-F238E27FC236}">
                <a16:creationId xmlns:a16="http://schemas.microsoft.com/office/drawing/2014/main" id="{AD816344-7510-4EC7-9E5F-7357BB7EBF7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33</a:t>
            </a:r>
            <a:endParaRPr lang="en-US" sz="1200" b="0" strike="noStrike" spc="-1">
              <a:latin typeface="Arial"/>
            </a:endParaRPr>
          </a:p>
        </p:txBody>
      </p:sp>
      <p:sp>
        <p:nvSpPr>
          <p:cNvPr id="6" name="CustomShape 6">
            <a:extLst>
              <a:ext uri="{FF2B5EF4-FFF2-40B4-BE49-F238E27FC236}">
                <a16:creationId xmlns:a16="http://schemas.microsoft.com/office/drawing/2014/main" id="{A8D7B7BB-D230-40DB-A263-3B0F8E47EFA0}"/>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1882963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40979-24BF-42C3-B64F-1034F2474EF3}"/>
              </a:ext>
            </a:extLst>
          </p:cNvPr>
          <p:cNvPicPr>
            <a:picLocks noChangeAspect="1"/>
          </p:cNvPicPr>
          <p:nvPr/>
        </p:nvPicPr>
        <p:blipFill>
          <a:blip r:embed="rId2"/>
          <a:stretch>
            <a:fillRect/>
          </a:stretch>
        </p:blipFill>
        <p:spPr>
          <a:xfrm>
            <a:off x="768869" y="0"/>
            <a:ext cx="3437384" cy="6858000"/>
          </a:xfrm>
          <a:prstGeom prst="rect">
            <a:avLst/>
          </a:prstGeom>
        </p:spPr>
      </p:pic>
      <p:pic>
        <p:nvPicPr>
          <p:cNvPr id="5" name="Picture 4">
            <a:extLst>
              <a:ext uri="{FF2B5EF4-FFF2-40B4-BE49-F238E27FC236}">
                <a16:creationId xmlns:a16="http://schemas.microsoft.com/office/drawing/2014/main" id="{DDF73B14-03CB-4E48-9AF5-375F6020768F}"/>
              </a:ext>
            </a:extLst>
          </p:cNvPr>
          <p:cNvPicPr>
            <a:picLocks noChangeAspect="1"/>
          </p:cNvPicPr>
          <p:nvPr/>
        </p:nvPicPr>
        <p:blipFill>
          <a:blip r:embed="rId3"/>
          <a:stretch>
            <a:fillRect/>
          </a:stretch>
        </p:blipFill>
        <p:spPr>
          <a:xfrm>
            <a:off x="4357954" y="0"/>
            <a:ext cx="3475395" cy="6858000"/>
          </a:xfrm>
          <a:prstGeom prst="rect">
            <a:avLst/>
          </a:prstGeom>
        </p:spPr>
      </p:pic>
      <p:pic>
        <p:nvPicPr>
          <p:cNvPr id="6" name="Picture 5">
            <a:extLst>
              <a:ext uri="{FF2B5EF4-FFF2-40B4-BE49-F238E27FC236}">
                <a16:creationId xmlns:a16="http://schemas.microsoft.com/office/drawing/2014/main" id="{29A175E3-F26F-4192-BE7E-12DB95D70119}"/>
              </a:ext>
            </a:extLst>
          </p:cNvPr>
          <p:cNvPicPr>
            <a:picLocks noChangeAspect="1"/>
          </p:cNvPicPr>
          <p:nvPr/>
        </p:nvPicPr>
        <p:blipFill>
          <a:blip r:embed="rId4"/>
          <a:stretch>
            <a:fillRect/>
          </a:stretch>
        </p:blipFill>
        <p:spPr>
          <a:xfrm>
            <a:off x="7931262" y="0"/>
            <a:ext cx="3492266" cy="6858000"/>
          </a:xfrm>
          <a:prstGeom prst="rect">
            <a:avLst/>
          </a:prstGeom>
        </p:spPr>
      </p:pic>
      <p:sp>
        <p:nvSpPr>
          <p:cNvPr id="2" name="CustomShape 3">
            <a:extLst>
              <a:ext uri="{FF2B5EF4-FFF2-40B4-BE49-F238E27FC236}">
                <a16:creationId xmlns:a16="http://schemas.microsoft.com/office/drawing/2014/main" id="{D7872D83-355B-4E98-BA1E-A1B8E149A01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34</a:t>
            </a:r>
            <a:endParaRPr lang="en-US" sz="1200" b="0" strike="noStrike" spc="-1">
              <a:latin typeface="Arial"/>
            </a:endParaRPr>
          </a:p>
        </p:txBody>
      </p:sp>
      <p:sp>
        <p:nvSpPr>
          <p:cNvPr id="3" name="CustomShape 6">
            <a:extLst>
              <a:ext uri="{FF2B5EF4-FFF2-40B4-BE49-F238E27FC236}">
                <a16:creationId xmlns:a16="http://schemas.microsoft.com/office/drawing/2014/main" id="{4F054082-5A74-4F96-8D9F-42F258B40E9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585089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A9E803-1FCE-4C52-BE39-270A43591D25}"/>
              </a:ext>
            </a:extLst>
          </p:cNvPr>
          <p:cNvPicPr>
            <a:picLocks noChangeAspect="1"/>
          </p:cNvPicPr>
          <p:nvPr/>
        </p:nvPicPr>
        <p:blipFill>
          <a:blip r:embed="rId2"/>
          <a:stretch>
            <a:fillRect/>
          </a:stretch>
        </p:blipFill>
        <p:spPr>
          <a:xfrm>
            <a:off x="4362567" y="0"/>
            <a:ext cx="3466866" cy="6858000"/>
          </a:xfrm>
          <a:prstGeom prst="rect">
            <a:avLst/>
          </a:prstGeom>
        </p:spPr>
      </p:pic>
      <p:sp>
        <p:nvSpPr>
          <p:cNvPr id="2" name="CustomShape 3">
            <a:extLst>
              <a:ext uri="{FF2B5EF4-FFF2-40B4-BE49-F238E27FC236}">
                <a16:creationId xmlns:a16="http://schemas.microsoft.com/office/drawing/2014/main" id="{64C4B713-18E4-49C5-B444-7A9A6F920D8D}"/>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35</a:t>
            </a:r>
            <a:endParaRPr lang="en-US" sz="1200" b="0" strike="noStrike" spc="-1">
              <a:latin typeface="Arial"/>
            </a:endParaRPr>
          </a:p>
        </p:txBody>
      </p:sp>
      <p:sp>
        <p:nvSpPr>
          <p:cNvPr id="6" name="CustomShape 6">
            <a:extLst>
              <a:ext uri="{FF2B5EF4-FFF2-40B4-BE49-F238E27FC236}">
                <a16:creationId xmlns:a16="http://schemas.microsoft.com/office/drawing/2014/main" id="{0AC7C606-A049-4E49-A6F5-44799E969433}"/>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989387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41551-71BB-4E4A-BB80-C7B099A3AC3D}"/>
              </a:ext>
            </a:extLst>
          </p:cNvPr>
          <p:cNvPicPr>
            <a:picLocks noChangeAspect="1"/>
          </p:cNvPicPr>
          <p:nvPr/>
        </p:nvPicPr>
        <p:blipFill>
          <a:blip r:embed="rId2"/>
          <a:stretch>
            <a:fillRect/>
          </a:stretch>
        </p:blipFill>
        <p:spPr>
          <a:xfrm>
            <a:off x="874590" y="41788"/>
            <a:ext cx="4799103" cy="6858000"/>
          </a:xfrm>
          <a:prstGeom prst="rect">
            <a:avLst/>
          </a:prstGeom>
        </p:spPr>
      </p:pic>
      <p:pic>
        <p:nvPicPr>
          <p:cNvPr id="5" name="Picture 4">
            <a:extLst>
              <a:ext uri="{FF2B5EF4-FFF2-40B4-BE49-F238E27FC236}">
                <a16:creationId xmlns:a16="http://schemas.microsoft.com/office/drawing/2014/main" id="{267C0146-6B3D-4122-BAA1-18F99A6EE66D}"/>
              </a:ext>
            </a:extLst>
          </p:cNvPr>
          <p:cNvPicPr>
            <a:picLocks noChangeAspect="1"/>
          </p:cNvPicPr>
          <p:nvPr/>
        </p:nvPicPr>
        <p:blipFill>
          <a:blip r:embed="rId3"/>
          <a:stretch>
            <a:fillRect/>
          </a:stretch>
        </p:blipFill>
        <p:spPr>
          <a:xfrm>
            <a:off x="1252795" y="415412"/>
            <a:ext cx="3995193" cy="6027175"/>
          </a:xfrm>
          <a:prstGeom prst="rect">
            <a:avLst/>
          </a:prstGeom>
        </p:spPr>
      </p:pic>
      <p:pic>
        <p:nvPicPr>
          <p:cNvPr id="6" name="Picture 5">
            <a:extLst>
              <a:ext uri="{FF2B5EF4-FFF2-40B4-BE49-F238E27FC236}">
                <a16:creationId xmlns:a16="http://schemas.microsoft.com/office/drawing/2014/main" id="{19490E16-0AC1-43E8-A508-85309CBADA4E}"/>
              </a:ext>
            </a:extLst>
          </p:cNvPr>
          <p:cNvPicPr>
            <a:picLocks noChangeAspect="1"/>
          </p:cNvPicPr>
          <p:nvPr/>
        </p:nvPicPr>
        <p:blipFill>
          <a:blip r:embed="rId3"/>
          <a:stretch>
            <a:fillRect/>
          </a:stretch>
        </p:blipFill>
        <p:spPr>
          <a:xfrm>
            <a:off x="5861398" y="199494"/>
            <a:ext cx="5302452" cy="6337786"/>
          </a:xfrm>
          <a:prstGeom prst="rect">
            <a:avLst/>
          </a:prstGeom>
        </p:spPr>
      </p:pic>
      <p:sp>
        <p:nvSpPr>
          <p:cNvPr id="2" name="CustomShape 3">
            <a:extLst>
              <a:ext uri="{FF2B5EF4-FFF2-40B4-BE49-F238E27FC236}">
                <a16:creationId xmlns:a16="http://schemas.microsoft.com/office/drawing/2014/main" id="{491F3856-E825-43A9-B59F-CC9B18F454EB}"/>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36</a:t>
            </a:r>
            <a:endParaRPr lang="en-US" sz="1200" b="0" strike="noStrike" spc="-1">
              <a:latin typeface="Arial"/>
            </a:endParaRPr>
          </a:p>
        </p:txBody>
      </p:sp>
      <p:sp>
        <p:nvSpPr>
          <p:cNvPr id="3" name="CustomShape 6">
            <a:extLst>
              <a:ext uri="{FF2B5EF4-FFF2-40B4-BE49-F238E27FC236}">
                <a16:creationId xmlns:a16="http://schemas.microsoft.com/office/drawing/2014/main" id="{9E75AEA2-C0D3-4CD2-B4BD-1EFD1772A62A}"/>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764572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External Interfaces</a:t>
            </a:r>
            <a:endParaRPr lang="en-US"/>
          </a:p>
        </p:txBody>
      </p:sp>
      <p:pic>
        <p:nvPicPr>
          <p:cNvPr id="2" name="Picture 2" descr="Diagram&#10;&#10;Description automatically generated">
            <a:extLst>
              <a:ext uri="{FF2B5EF4-FFF2-40B4-BE49-F238E27FC236}">
                <a16:creationId xmlns:a16="http://schemas.microsoft.com/office/drawing/2014/main" id="{E267BC45-AA07-4456-B3CE-1B66D38963E1}"/>
              </a:ext>
            </a:extLst>
          </p:cNvPr>
          <p:cNvPicPr>
            <a:picLocks noChangeAspect="1"/>
          </p:cNvPicPr>
          <p:nvPr/>
        </p:nvPicPr>
        <p:blipFill>
          <a:blip r:embed="rId2"/>
          <a:stretch>
            <a:fillRect/>
          </a:stretch>
        </p:blipFill>
        <p:spPr>
          <a:xfrm>
            <a:off x="3209061" y="1057659"/>
            <a:ext cx="5600699" cy="5314180"/>
          </a:xfrm>
          <a:prstGeom prst="rect">
            <a:avLst/>
          </a:prstGeom>
        </p:spPr>
      </p:pic>
      <p:sp>
        <p:nvSpPr>
          <p:cNvPr id="3" name="CustomShape 1">
            <a:extLst>
              <a:ext uri="{FF2B5EF4-FFF2-40B4-BE49-F238E27FC236}">
                <a16:creationId xmlns:a16="http://schemas.microsoft.com/office/drawing/2014/main" id="{AB851CC6-FDEE-4340-9200-9F0AF9BB6A6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37</a:t>
            </a:r>
            <a:endParaRPr lang="en-US" sz="1200" b="0" strike="noStrike" spc="-1">
              <a:latin typeface="Arial"/>
            </a:endParaRPr>
          </a:p>
        </p:txBody>
      </p:sp>
      <p:sp>
        <p:nvSpPr>
          <p:cNvPr id="4" name="CustomShape 2">
            <a:extLst>
              <a:ext uri="{FF2B5EF4-FFF2-40B4-BE49-F238E27FC236}">
                <a16:creationId xmlns:a16="http://schemas.microsoft.com/office/drawing/2014/main" id="{DE43010D-95EF-4B1E-8EE8-7ACE7088D06B}"/>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10" name="TextShape 4">
            <a:extLst>
              <a:ext uri="{FF2B5EF4-FFF2-40B4-BE49-F238E27FC236}">
                <a16:creationId xmlns:a16="http://schemas.microsoft.com/office/drawing/2014/main" id="{D8FE9215-D9B7-4993-92CF-7D91EE97A04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2163677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Algorithms</a:t>
            </a:r>
            <a:endParaRPr lang="en-US"/>
          </a:p>
        </p:txBody>
      </p:sp>
      <p:pic>
        <p:nvPicPr>
          <p:cNvPr id="3" name="Picture 3" descr="Diagram&#10;&#10;Description automatically generated">
            <a:extLst>
              <a:ext uri="{FF2B5EF4-FFF2-40B4-BE49-F238E27FC236}">
                <a16:creationId xmlns:a16="http://schemas.microsoft.com/office/drawing/2014/main" id="{B258604C-88C7-4D1C-931B-35D67448507F}"/>
              </a:ext>
            </a:extLst>
          </p:cNvPr>
          <p:cNvPicPr>
            <a:picLocks noChangeAspect="1"/>
          </p:cNvPicPr>
          <p:nvPr/>
        </p:nvPicPr>
        <p:blipFill>
          <a:blip r:embed="rId2"/>
          <a:stretch>
            <a:fillRect/>
          </a:stretch>
        </p:blipFill>
        <p:spPr>
          <a:xfrm>
            <a:off x="602675" y="1995029"/>
            <a:ext cx="11073243" cy="2859282"/>
          </a:xfrm>
          <a:prstGeom prst="rect">
            <a:avLst/>
          </a:prstGeom>
        </p:spPr>
      </p:pic>
      <p:sp>
        <p:nvSpPr>
          <p:cNvPr id="4" name="CustomShape 1">
            <a:extLst>
              <a:ext uri="{FF2B5EF4-FFF2-40B4-BE49-F238E27FC236}">
                <a16:creationId xmlns:a16="http://schemas.microsoft.com/office/drawing/2014/main" id="{050C0848-EAF5-4E1F-999D-E1D858936F6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38</a:t>
            </a:r>
            <a:endParaRPr lang="en-US"/>
          </a:p>
        </p:txBody>
      </p:sp>
      <p:sp>
        <p:nvSpPr>
          <p:cNvPr id="5" name="CustomShape 2">
            <a:extLst>
              <a:ext uri="{FF2B5EF4-FFF2-40B4-BE49-F238E27FC236}">
                <a16:creationId xmlns:a16="http://schemas.microsoft.com/office/drawing/2014/main" id="{1F7CC17E-C6A5-4233-9F3A-CE0023E528D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11" name="TextShape 4">
            <a:extLst>
              <a:ext uri="{FF2B5EF4-FFF2-40B4-BE49-F238E27FC236}">
                <a16:creationId xmlns:a16="http://schemas.microsoft.com/office/drawing/2014/main" id="{92882DC3-0E3D-4CAE-80FC-0A2D8BA4FD7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43363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r>
              <a:rPr lang="en-US" sz="1200" b="1" spc="-1">
                <a:solidFill>
                  <a:srgbClr val="FFFFFF"/>
                </a:solidFill>
                <a:latin typeface="Gulim"/>
              </a:rPr>
              <a:t>4</a:t>
            </a:r>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39</a:t>
            </a:r>
            <a:endParaRPr lang="en-US" sz="1200" b="0" strike="noStrike" spc="-1">
              <a:latin typeface="Arial"/>
            </a:endParaRPr>
          </a:p>
        </p:txBody>
      </p:sp>
      <p:pic>
        <p:nvPicPr>
          <p:cNvPr id="4" name="Picture 4" descr="Diagram&#10;&#10;Description automatically generated">
            <a:extLst>
              <a:ext uri="{FF2B5EF4-FFF2-40B4-BE49-F238E27FC236}">
                <a16:creationId xmlns:a16="http://schemas.microsoft.com/office/drawing/2014/main" id="{70CCDACC-66FC-4E37-AE52-C704B7C85EBD}"/>
              </a:ext>
            </a:extLst>
          </p:cNvPr>
          <p:cNvPicPr>
            <a:picLocks noChangeAspect="1"/>
          </p:cNvPicPr>
          <p:nvPr/>
        </p:nvPicPr>
        <p:blipFill>
          <a:blip r:embed="rId3"/>
          <a:stretch>
            <a:fillRect/>
          </a:stretch>
        </p:blipFill>
        <p:spPr>
          <a:xfrm>
            <a:off x="1234787" y="105989"/>
            <a:ext cx="9505948" cy="6299655"/>
          </a:xfrm>
          <a:prstGeom prst="rect">
            <a:avLst/>
          </a:prstGeom>
        </p:spPr>
      </p:pic>
    </p:spTree>
    <p:extLst>
      <p:ext uri="{BB962C8B-B14F-4D97-AF65-F5344CB8AC3E}">
        <p14:creationId xmlns:p14="http://schemas.microsoft.com/office/powerpoint/2010/main" val="215485333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40</a:t>
            </a:r>
            <a:endParaRPr lang="en-US" sz="1200" b="0" strike="noStrike" spc="-1">
              <a:latin typeface="Arial"/>
            </a:endParaRPr>
          </a:p>
        </p:txBody>
      </p:sp>
      <p:pic>
        <p:nvPicPr>
          <p:cNvPr id="3" name="Picture 2" descr="Diagram&#10;&#10;Description automatically generated">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09" y="199103"/>
            <a:ext cx="10964981" cy="6112777"/>
          </a:xfrm>
          <a:prstGeom prst="rect">
            <a:avLst/>
          </a:prstGeom>
        </p:spPr>
      </p:pic>
    </p:spTree>
    <p:extLst>
      <p:ext uri="{BB962C8B-B14F-4D97-AF65-F5344CB8AC3E}">
        <p14:creationId xmlns:p14="http://schemas.microsoft.com/office/powerpoint/2010/main" val="12936828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41</a:t>
            </a:r>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656" y="199103"/>
            <a:ext cx="6998686" cy="6112777"/>
          </a:xfrm>
          <a:prstGeom prst="rect">
            <a:avLst/>
          </a:prstGeom>
        </p:spPr>
      </p:pic>
    </p:spTree>
    <p:extLst>
      <p:ext uri="{BB962C8B-B14F-4D97-AF65-F5344CB8AC3E}">
        <p14:creationId xmlns:p14="http://schemas.microsoft.com/office/powerpoint/2010/main" val="1712835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42</a:t>
            </a:r>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0327" y="199103"/>
            <a:ext cx="8611345" cy="6112777"/>
          </a:xfrm>
          <a:prstGeom prst="rect">
            <a:avLst/>
          </a:prstGeom>
        </p:spPr>
      </p:pic>
    </p:spTree>
    <p:extLst>
      <p:ext uri="{BB962C8B-B14F-4D97-AF65-F5344CB8AC3E}">
        <p14:creationId xmlns:p14="http://schemas.microsoft.com/office/powerpoint/2010/main" val="202834254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43</a:t>
            </a:r>
            <a:endParaRPr lang="en-US" sz="1200" b="0" strike="noStrike" spc="-1">
              <a:latin typeface="Arial"/>
            </a:endParaRPr>
          </a:p>
        </p:txBody>
      </p:sp>
      <p:pic>
        <p:nvPicPr>
          <p:cNvPr id="2" name="Picture 3" descr="Diagram&#10;&#10;Description automatically generated">
            <a:extLst>
              <a:ext uri="{FF2B5EF4-FFF2-40B4-BE49-F238E27FC236}">
                <a16:creationId xmlns:a16="http://schemas.microsoft.com/office/drawing/2014/main" id="{CDD6C624-8352-43FB-AF29-D6B936562ED8}"/>
              </a:ext>
            </a:extLst>
          </p:cNvPr>
          <p:cNvPicPr>
            <a:picLocks noChangeAspect="1"/>
          </p:cNvPicPr>
          <p:nvPr/>
        </p:nvPicPr>
        <p:blipFill>
          <a:blip r:embed="rId3"/>
          <a:stretch>
            <a:fillRect/>
          </a:stretch>
        </p:blipFill>
        <p:spPr>
          <a:xfrm>
            <a:off x="1260764" y="116635"/>
            <a:ext cx="8813222" cy="6122500"/>
          </a:xfrm>
          <a:prstGeom prst="rect">
            <a:avLst/>
          </a:prstGeom>
        </p:spPr>
      </p:pic>
    </p:spTree>
    <p:extLst>
      <p:ext uri="{BB962C8B-B14F-4D97-AF65-F5344CB8AC3E}">
        <p14:creationId xmlns:p14="http://schemas.microsoft.com/office/powerpoint/2010/main" val="30742004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44</a:t>
            </a:r>
            <a:endParaRPr lang="en-US" sz="1200" b="0" strike="noStrike" spc="-1">
              <a:latin typeface="Arial"/>
            </a:endParaRPr>
          </a:p>
        </p:txBody>
      </p:sp>
      <p:pic>
        <p:nvPicPr>
          <p:cNvPr id="2" name="Picture 3" descr="Diagram&#10;&#10;Description automatically generated">
            <a:extLst>
              <a:ext uri="{FF2B5EF4-FFF2-40B4-BE49-F238E27FC236}">
                <a16:creationId xmlns:a16="http://schemas.microsoft.com/office/drawing/2014/main" id="{3848067A-EAB1-4060-BE93-F23D52644BCA}"/>
              </a:ext>
            </a:extLst>
          </p:cNvPr>
          <p:cNvPicPr>
            <a:picLocks noChangeAspect="1"/>
          </p:cNvPicPr>
          <p:nvPr/>
        </p:nvPicPr>
        <p:blipFill>
          <a:blip r:embed="rId3"/>
          <a:stretch>
            <a:fillRect/>
          </a:stretch>
        </p:blipFill>
        <p:spPr>
          <a:xfrm>
            <a:off x="2204607" y="171557"/>
            <a:ext cx="6890903" cy="6064611"/>
          </a:xfrm>
          <a:prstGeom prst="rect">
            <a:avLst/>
          </a:prstGeom>
        </p:spPr>
      </p:pic>
    </p:spTree>
    <p:extLst>
      <p:ext uri="{BB962C8B-B14F-4D97-AF65-F5344CB8AC3E}">
        <p14:creationId xmlns:p14="http://schemas.microsoft.com/office/powerpoint/2010/main" val="398852605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45</a:t>
            </a:r>
            <a:endParaRPr lang="en-US" sz="1200" b="0" strike="noStrike" spc="-1">
              <a:latin typeface="Arial"/>
            </a:endParaRPr>
          </a:p>
        </p:txBody>
      </p:sp>
      <p:pic>
        <p:nvPicPr>
          <p:cNvPr id="3" name="Picture 3" descr="Diagram&#10;&#10;Description automatically generated">
            <a:extLst>
              <a:ext uri="{FF2B5EF4-FFF2-40B4-BE49-F238E27FC236}">
                <a16:creationId xmlns:a16="http://schemas.microsoft.com/office/drawing/2014/main" id="{BB1B3DFA-ADF4-40C2-BD0B-7803A37BF3FF}"/>
              </a:ext>
            </a:extLst>
          </p:cNvPr>
          <p:cNvPicPr>
            <a:picLocks noChangeAspect="1"/>
          </p:cNvPicPr>
          <p:nvPr/>
        </p:nvPicPr>
        <p:blipFill>
          <a:blip r:embed="rId3"/>
          <a:stretch>
            <a:fillRect/>
          </a:stretch>
        </p:blipFill>
        <p:spPr>
          <a:xfrm>
            <a:off x="524742" y="352381"/>
            <a:ext cx="10415153" cy="5798214"/>
          </a:xfrm>
          <a:prstGeom prst="rect">
            <a:avLst/>
          </a:prstGeom>
        </p:spPr>
      </p:pic>
    </p:spTree>
    <p:extLst>
      <p:ext uri="{BB962C8B-B14F-4D97-AF65-F5344CB8AC3E}">
        <p14:creationId xmlns:p14="http://schemas.microsoft.com/office/powerpoint/2010/main" val="325455434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46</a:t>
            </a:r>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42481" y="352381"/>
            <a:ext cx="4579675" cy="5798214"/>
          </a:xfrm>
          <a:prstGeom prst="rect">
            <a:avLst/>
          </a:prstGeom>
        </p:spPr>
      </p:pic>
    </p:spTree>
    <p:extLst>
      <p:ext uri="{BB962C8B-B14F-4D97-AF65-F5344CB8AC3E}">
        <p14:creationId xmlns:p14="http://schemas.microsoft.com/office/powerpoint/2010/main" val="322346653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47</a:t>
            </a:r>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61223" y="352381"/>
            <a:ext cx="3942191" cy="5798214"/>
          </a:xfrm>
          <a:prstGeom prst="rect">
            <a:avLst/>
          </a:prstGeom>
        </p:spPr>
      </p:pic>
    </p:spTree>
    <p:extLst>
      <p:ext uri="{BB962C8B-B14F-4D97-AF65-F5344CB8AC3E}">
        <p14:creationId xmlns:p14="http://schemas.microsoft.com/office/powerpoint/2010/main" val="328836469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48</a:t>
            </a:r>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61223" y="493702"/>
            <a:ext cx="3942191" cy="5515571"/>
          </a:xfrm>
          <a:prstGeom prst="rect">
            <a:avLst/>
          </a:prstGeom>
        </p:spPr>
      </p:pic>
    </p:spTree>
    <p:extLst>
      <p:ext uri="{BB962C8B-B14F-4D97-AF65-F5344CB8AC3E}">
        <p14:creationId xmlns:p14="http://schemas.microsoft.com/office/powerpoint/2010/main" val="2473714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a:t>
            </a:r>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Database</a:t>
            </a:r>
            <a:endParaRPr lang="en-US"/>
          </a:p>
        </p:txBody>
      </p:sp>
      <p:pic>
        <p:nvPicPr>
          <p:cNvPr id="2" name="Picture 2" descr="Diagram&#10;&#10;Description automatically generated">
            <a:extLst>
              <a:ext uri="{FF2B5EF4-FFF2-40B4-BE49-F238E27FC236}">
                <a16:creationId xmlns:a16="http://schemas.microsoft.com/office/drawing/2014/main" id="{7CA5793D-9466-4642-B048-83344A45B35D}"/>
              </a:ext>
            </a:extLst>
          </p:cNvPr>
          <p:cNvPicPr>
            <a:picLocks noChangeAspect="1"/>
          </p:cNvPicPr>
          <p:nvPr/>
        </p:nvPicPr>
        <p:blipFill>
          <a:blip r:embed="rId2"/>
          <a:stretch>
            <a:fillRect/>
          </a:stretch>
        </p:blipFill>
        <p:spPr>
          <a:xfrm>
            <a:off x="1373333" y="1028881"/>
            <a:ext cx="9453994" cy="5025373"/>
          </a:xfrm>
          <a:prstGeom prst="rect">
            <a:avLst/>
          </a:prstGeom>
        </p:spPr>
      </p:pic>
      <p:sp>
        <p:nvSpPr>
          <p:cNvPr id="3" name="CustomShape 1">
            <a:extLst>
              <a:ext uri="{FF2B5EF4-FFF2-40B4-BE49-F238E27FC236}">
                <a16:creationId xmlns:a16="http://schemas.microsoft.com/office/drawing/2014/main" id="{AB354585-663D-42EA-B6FD-6E9BB6ABFCF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49</a:t>
            </a:r>
            <a:endParaRPr lang="en-US" sz="1200" b="0" strike="noStrike" spc="-1">
              <a:latin typeface="Arial"/>
            </a:endParaRPr>
          </a:p>
        </p:txBody>
      </p:sp>
      <p:sp>
        <p:nvSpPr>
          <p:cNvPr id="4" name="CustomShape 2">
            <a:extLst>
              <a:ext uri="{FF2B5EF4-FFF2-40B4-BE49-F238E27FC236}">
                <a16:creationId xmlns:a16="http://schemas.microsoft.com/office/drawing/2014/main" id="{54889BAA-A21A-4AD4-95E7-1FC9B26856A6}"/>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10" name="TextShape 4">
            <a:extLst>
              <a:ext uri="{FF2B5EF4-FFF2-40B4-BE49-F238E27FC236}">
                <a16:creationId xmlns:a16="http://schemas.microsoft.com/office/drawing/2014/main" id="{8C93AACC-FA7F-4454-A233-50757664539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836041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0441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50</a:t>
            </a:r>
            <a:endParaRPr lang="en-US" sz="1200" b="0" strike="noStrike" spc="-1">
              <a:latin typeface="Arial"/>
            </a:endParaRPr>
          </a:p>
        </p:txBody>
      </p:sp>
      <p:pic>
        <p:nvPicPr>
          <p:cNvPr id="3" name="Picture 2" descr="Graphical user interface, application, Word&#10;&#10;Description automatically generated">
            <a:extLst>
              <a:ext uri="{FF2B5EF4-FFF2-40B4-BE49-F238E27FC236}">
                <a16:creationId xmlns:a16="http://schemas.microsoft.com/office/drawing/2014/main" id="{9F8BEE42-E7A5-4BC6-BE01-35A38C7AA157}"/>
              </a:ext>
            </a:extLst>
          </p:cNvPr>
          <p:cNvPicPr>
            <a:picLocks noChangeAspect="1"/>
          </p:cNvPicPr>
          <p:nvPr/>
        </p:nvPicPr>
        <p:blipFill rotWithShape="1">
          <a:blip r:embed="rId2">
            <a:extLst>
              <a:ext uri="{28A0092B-C50C-407E-A947-70E740481C1C}">
                <a14:useLocalDpi xmlns:a14="http://schemas.microsoft.com/office/drawing/2010/main" val="0"/>
              </a:ext>
            </a:extLst>
          </a:blip>
          <a:srcRect b="6609"/>
          <a:stretch/>
        </p:blipFill>
        <p:spPr>
          <a:xfrm>
            <a:off x="1199536" y="834020"/>
            <a:ext cx="9441682" cy="5625849"/>
          </a:xfrm>
          <a:prstGeom prst="rect">
            <a:avLst/>
          </a:prstGeom>
        </p:spPr>
      </p:pic>
    </p:spTree>
    <p:extLst>
      <p:ext uri="{BB962C8B-B14F-4D97-AF65-F5344CB8AC3E}">
        <p14:creationId xmlns:p14="http://schemas.microsoft.com/office/powerpoint/2010/main" val="148563807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51</a:t>
            </a:r>
            <a:endParaRPr lang="en-US" sz="1200" b="0" strike="noStrike" spc="-1">
              <a:latin typeface="Arial"/>
            </a:endParaRPr>
          </a:p>
        </p:txBody>
      </p:sp>
      <p:pic>
        <p:nvPicPr>
          <p:cNvPr id="2" name="Picture 4" descr="Diagram&#10;&#10;Description automatically generated">
            <a:extLst>
              <a:ext uri="{FF2B5EF4-FFF2-40B4-BE49-F238E27FC236}">
                <a16:creationId xmlns:a16="http://schemas.microsoft.com/office/drawing/2014/main" id="{CF77292A-A2B5-4CEE-95FB-AC0FA8939D6B}"/>
              </a:ext>
            </a:extLst>
          </p:cNvPr>
          <p:cNvPicPr>
            <a:picLocks noChangeAspect="1"/>
          </p:cNvPicPr>
          <p:nvPr/>
        </p:nvPicPr>
        <p:blipFill>
          <a:blip r:embed="rId2"/>
          <a:stretch>
            <a:fillRect/>
          </a:stretch>
        </p:blipFill>
        <p:spPr>
          <a:xfrm>
            <a:off x="2880015" y="1198992"/>
            <a:ext cx="5860472" cy="4806381"/>
          </a:xfrm>
          <a:prstGeom prst="rect">
            <a:avLst/>
          </a:prstGeom>
        </p:spPr>
      </p:pic>
    </p:spTree>
    <p:extLst>
      <p:ext uri="{BB962C8B-B14F-4D97-AF65-F5344CB8AC3E}">
        <p14:creationId xmlns:p14="http://schemas.microsoft.com/office/powerpoint/2010/main" val="3610303308"/>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52</a:t>
            </a:r>
            <a:endParaRPr lang="en-US" sz="1200" b="0" strike="noStrike" spc="-1">
              <a:latin typeface="Arial"/>
            </a:endParaRPr>
          </a:p>
        </p:txBody>
      </p:sp>
      <p:pic>
        <p:nvPicPr>
          <p:cNvPr id="3" name="Picture 4" descr="Diagram&#10;&#10;Description automatically generated">
            <a:extLst>
              <a:ext uri="{FF2B5EF4-FFF2-40B4-BE49-F238E27FC236}">
                <a16:creationId xmlns:a16="http://schemas.microsoft.com/office/drawing/2014/main" id="{EFD0C8D4-4AA4-4C7D-8F7F-98214E484001}"/>
              </a:ext>
            </a:extLst>
          </p:cNvPr>
          <p:cNvPicPr>
            <a:picLocks noChangeAspect="1"/>
          </p:cNvPicPr>
          <p:nvPr/>
        </p:nvPicPr>
        <p:blipFill>
          <a:blip r:embed="rId2"/>
          <a:stretch>
            <a:fillRect/>
          </a:stretch>
        </p:blipFill>
        <p:spPr>
          <a:xfrm>
            <a:off x="7041069" y="1414895"/>
            <a:ext cx="2456727" cy="4114800"/>
          </a:xfrm>
          <a:prstGeom prst="rect">
            <a:avLst/>
          </a:prstGeom>
        </p:spPr>
      </p:pic>
      <p:pic>
        <p:nvPicPr>
          <p:cNvPr id="8" name="Picture 8" descr="Diagram&#10;&#10;Description automatically generated">
            <a:extLst>
              <a:ext uri="{FF2B5EF4-FFF2-40B4-BE49-F238E27FC236}">
                <a16:creationId xmlns:a16="http://schemas.microsoft.com/office/drawing/2014/main" id="{18AA56AC-1827-442B-8440-DAE949533078}"/>
              </a:ext>
            </a:extLst>
          </p:cNvPr>
          <p:cNvPicPr>
            <a:picLocks noChangeAspect="1"/>
          </p:cNvPicPr>
          <p:nvPr/>
        </p:nvPicPr>
        <p:blipFill>
          <a:blip r:embed="rId3"/>
          <a:stretch>
            <a:fillRect/>
          </a:stretch>
        </p:blipFill>
        <p:spPr>
          <a:xfrm>
            <a:off x="1503219" y="1417319"/>
            <a:ext cx="3574473" cy="2559975"/>
          </a:xfrm>
          <a:prstGeom prst="rect">
            <a:avLst/>
          </a:prstGeom>
        </p:spPr>
      </p:pic>
    </p:spTree>
    <p:extLst>
      <p:ext uri="{BB962C8B-B14F-4D97-AF65-F5344CB8AC3E}">
        <p14:creationId xmlns:p14="http://schemas.microsoft.com/office/powerpoint/2010/main" val="3849772988"/>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53</a:t>
            </a:r>
            <a:endParaRPr lang="en-US" sz="1200" b="0" strike="noStrike" spc="-1">
              <a:latin typeface="Arial"/>
            </a:endParaRPr>
          </a:p>
        </p:txBody>
      </p:sp>
      <p:pic>
        <p:nvPicPr>
          <p:cNvPr id="3" name="Picture 4" descr="Diagram&#10;&#10;Description automatically generated">
            <a:extLst>
              <a:ext uri="{FF2B5EF4-FFF2-40B4-BE49-F238E27FC236}">
                <a16:creationId xmlns:a16="http://schemas.microsoft.com/office/drawing/2014/main" id="{3EBD20D4-7C4D-4610-9F1B-9BB11613B01D}"/>
              </a:ext>
            </a:extLst>
          </p:cNvPr>
          <p:cNvPicPr>
            <a:picLocks noChangeAspect="1"/>
          </p:cNvPicPr>
          <p:nvPr/>
        </p:nvPicPr>
        <p:blipFill>
          <a:blip r:embed="rId2"/>
          <a:stretch>
            <a:fillRect/>
          </a:stretch>
        </p:blipFill>
        <p:spPr>
          <a:xfrm>
            <a:off x="2646219" y="1040439"/>
            <a:ext cx="6561858" cy="5140802"/>
          </a:xfrm>
          <a:prstGeom prst="rect">
            <a:avLst/>
          </a:prstGeom>
        </p:spPr>
      </p:pic>
    </p:spTree>
    <p:extLst>
      <p:ext uri="{BB962C8B-B14F-4D97-AF65-F5344CB8AC3E}">
        <p14:creationId xmlns:p14="http://schemas.microsoft.com/office/powerpoint/2010/main" val="313695445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13771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 Management</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54</a:t>
            </a:r>
            <a:endParaRPr lang="en-US" sz="1200" b="0" strike="noStrike" spc="-1">
              <a:latin typeface="Arial"/>
            </a:endParaRPr>
          </a:p>
        </p:txBody>
      </p:sp>
      <p:sp>
        <p:nvSpPr>
          <p:cNvPr id="7" name="TextBox 6">
            <a:extLst>
              <a:ext uri="{FF2B5EF4-FFF2-40B4-BE49-F238E27FC236}">
                <a16:creationId xmlns:a16="http://schemas.microsoft.com/office/drawing/2014/main" id="{C9102FEB-092C-42DD-8CC9-F3768A898F8C}"/>
              </a:ext>
            </a:extLst>
          </p:cNvPr>
          <p:cNvSpPr txBox="1"/>
          <p:nvPr/>
        </p:nvSpPr>
        <p:spPr>
          <a:xfrm>
            <a:off x="609481" y="1182231"/>
            <a:ext cx="4221138" cy="1815882"/>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Data Sources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3</a:t>
            </a:r>
            <a:r>
              <a:rPr lang="en-US" sz="2800" baseline="30000" dirty="0">
                <a:solidFill>
                  <a:schemeClr val="bg1"/>
                </a:solidFill>
                <a:latin typeface="Gulim" panose="020B0600000101010101" pitchFamily="34" charset="-127"/>
                <a:ea typeface="Gulim" panose="020B0600000101010101" pitchFamily="34" charset="-127"/>
              </a:rPr>
              <a:t>rd</a:t>
            </a:r>
            <a:r>
              <a:rPr lang="en-US" sz="2800" dirty="0">
                <a:solidFill>
                  <a:schemeClr val="bg1"/>
                </a:solidFill>
                <a:latin typeface="Gulim" panose="020B0600000101010101" pitchFamily="34" charset="-127"/>
                <a:ea typeface="Gulim" panose="020B0600000101010101" pitchFamily="34" charset="-127"/>
              </a:rPr>
              <a:t> Party Vendor Sites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Load.In System</a:t>
            </a:r>
          </a:p>
        </p:txBody>
      </p:sp>
      <p:sp>
        <p:nvSpPr>
          <p:cNvPr id="9" name="TextBox 8">
            <a:extLst>
              <a:ext uri="{FF2B5EF4-FFF2-40B4-BE49-F238E27FC236}">
                <a16:creationId xmlns:a16="http://schemas.microsoft.com/office/drawing/2014/main" id="{789A23D1-5663-43D9-B860-AE84E249B9BD}"/>
              </a:ext>
            </a:extLst>
          </p:cNvPr>
          <p:cNvSpPr txBox="1"/>
          <p:nvPr/>
        </p:nvSpPr>
        <p:spPr>
          <a:xfrm>
            <a:off x="6095700" y="1115567"/>
            <a:ext cx="5717428" cy="4401205"/>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Data Collected</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 Information</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Photos</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Inventory</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Photos for Box Content</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Location</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Feedback</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Truck Rental Information</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Expert Tips</a:t>
            </a:r>
          </a:p>
          <a:p>
            <a:pPr marL="285750" indent="-285750">
              <a:buFont typeface="Arial" panose="020B0604020202020204" pitchFamily="34" charset="0"/>
              <a:buChar char="•"/>
            </a:pPr>
            <a:endParaRPr lang="en-US" sz="2800" dirty="0">
              <a:solidFill>
                <a:schemeClr val="bg1"/>
              </a:solidFill>
              <a:latin typeface="Gulim" panose="020B0600000101010101" pitchFamily="34" charset="-127"/>
              <a:ea typeface="Gulim" panose="020B0600000101010101" pitchFamily="34" charset="-127"/>
            </a:endParaRPr>
          </a:p>
        </p:txBody>
      </p:sp>
      <p:sp>
        <p:nvSpPr>
          <p:cNvPr id="11" name="TextBox 10">
            <a:extLst>
              <a:ext uri="{FF2B5EF4-FFF2-40B4-BE49-F238E27FC236}">
                <a16:creationId xmlns:a16="http://schemas.microsoft.com/office/drawing/2014/main" id="{E2CD78F6-871D-49C1-8856-125574EA4941}"/>
              </a:ext>
            </a:extLst>
          </p:cNvPr>
          <p:cNvSpPr txBox="1"/>
          <p:nvPr/>
        </p:nvSpPr>
        <p:spPr>
          <a:xfrm>
            <a:off x="609481" y="3394561"/>
            <a:ext cx="4221138" cy="1815882"/>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Where Persisted?</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Amazon RDS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 Device</a:t>
            </a: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Testing</a:t>
            </a:r>
            <a:endParaRPr lang="en-US"/>
          </a:p>
        </p:txBody>
      </p:sp>
      <p:pic>
        <p:nvPicPr>
          <p:cNvPr id="4" name="Picture 4" descr="Diagram&#10;&#10;Description automatically generated">
            <a:extLst>
              <a:ext uri="{FF2B5EF4-FFF2-40B4-BE49-F238E27FC236}">
                <a16:creationId xmlns:a16="http://schemas.microsoft.com/office/drawing/2014/main" id="{974002A0-1A7B-48E1-BB98-17BD5F55986C}"/>
              </a:ext>
            </a:extLst>
          </p:cNvPr>
          <p:cNvPicPr>
            <a:picLocks noChangeAspect="1"/>
          </p:cNvPicPr>
          <p:nvPr/>
        </p:nvPicPr>
        <p:blipFill>
          <a:blip r:embed="rId2"/>
          <a:stretch>
            <a:fillRect/>
          </a:stretch>
        </p:blipFill>
        <p:spPr>
          <a:xfrm>
            <a:off x="801833" y="1250850"/>
            <a:ext cx="10796153" cy="4702660"/>
          </a:xfrm>
          <a:prstGeom prst="rect">
            <a:avLst/>
          </a:prstGeom>
        </p:spPr>
      </p:pic>
      <p:sp>
        <p:nvSpPr>
          <p:cNvPr id="5" name="CustomShape 1">
            <a:extLst>
              <a:ext uri="{FF2B5EF4-FFF2-40B4-BE49-F238E27FC236}">
                <a16:creationId xmlns:a16="http://schemas.microsoft.com/office/drawing/2014/main" id="{1F0C562A-DCFC-4837-BADB-EC3EDE4F2A4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55</a:t>
            </a:r>
            <a:endParaRPr lang="en-US" sz="1200" b="0" strike="noStrike" spc="-1">
              <a:latin typeface="Arial"/>
            </a:endParaRPr>
          </a:p>
        </p:txBody>
      </p:sp>
      <p:sp>
        <p:nvSpPr>
          <p:cNvPr id="10" name="CustomShape 2">
            <a:extLst>
              <a:ext uri="{FF2B5EF4-FFF2-40B4-BE49-F238E27FC236}">
                <a16:creationId xmlns:a16="http://schemas.microsoft.com/office/drawing/2014/main" id="{27C81A8B-964A-43AB-998F-00252007B6F4}"/>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12" name="TextShape 4">
            <a:extLst>
              <a:ext uri="{FF2B5EF4-FFF2-40B4-BE49-F238E27FC236}">
                <a16:creationId xmlns:a16="http://schemas.microsoft.com/office/drawing/2014/main" id="{1F8366C5-36A0-4DF5-B90F-3902CF1BAE1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919548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F943EBCE-635E-4105-856F-B89C255DEAD2}"/>
              </a:ext>
            </a:extLst>
          </p:cNvPr>
          <p:cNvGrpSpPr/>
          <p:nvPr/>
        </p:nvGrpSpPr>
        <p:grpSpPr>
          <a:xfrm>
            <a:off x="7146248" y="998561"/>
            <a:ext cx="4699491" cy="1930589"/>
            <a:chOff x="-419166" y="2422793"/>
            <a:chExt cx="7530025" cy="3093396"/>
          </a:xfrm>
        </p:grpSpPr>
        <p:sp>
          <p:nvSpPr>
            <p:cNvPr id="80" name="Arrow: Bent 79">
              <a:extLst>
                <a:ext uri="{FF2B5EF4-FFF2-40B4-BE49-F238E27FC236}">
                  <a16:creationId xmlns:a16="http://schemas.microsoft.com/office/drawing/2014/main" id="{1DB1E0BF-202B-4772-A8EA-41CCFFB25A27}"/>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39346A4E-A2CF-4670-8B17-057608775E41}"/>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Bent 81">
              <a:extLst>
                <a:ext uri="{FF2B5EF4-FFF2-40B4-BE49-F238E27FC236}">
                  <a16:creationId xmlns:a16="http://schemas.microsoft.com/office/drawing/2014/main" id="{9ECB3C89-556C-4462-BF11-415BEFB09737}"/>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Bent 82">
              <a:extLst>
                <a:ext uri="{FF2B5EF4-FFF2-40B4-BE49-F238E27FC236}">
                  <a16:creationId xmlns:a16="http://schemas.microsoft.com/office/drawing/2014/main" id="{7508FCD1-1F66-4486-994E-0740F2A591E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9CDE76B1-E722-44AD-938E-B2F9D8707D12}"/>
              </a:ext>
            </a:extLst>
          </p:cNvPr>
          <p:cNvGrpSpPr/>
          <p:nvPr/>
        </p:nvGrpSpPr>
        <p:grpSpPr>
          <a:xfrm>
            <a:off x="3546711" y="988134"/>
            <a:ext cx="4018199" cy="1961527"/>
            <a:chOff x="-419166" y="2422793"/>
            <a:chExt cx="6438387" cy="3142968"/>
          </a:xfrm>
        </p:grpSpPr>
        <p:sp>
          <p:nvSpPr>
            <p:cNvPr id="63" name="Arrow: Bent 62">
              <a:extLst>
                <a:ext uri="{FF2B5EF4-FFF2-40B4-BE49-F238E27FC236}">
                  <a16:creationId xmlns:a16="http://schemas.microsoft.com/office/drawing/2014/main" id="{0F250C00-8410-49BE-9401-894935597AD4}"/>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Bent 68">
              <a:extLst>
                <a:ext uri="{FF2B5EF4-FFF2-40B4-BE49-F238E27FC236}">
                  <a16:creationId xmlns:a16="http://schemas.microsoft.com/office/drawing/2014/main" id="{31061637-C8BE-4CDC-BB0E-3C01E4951B1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Bent 69">
              <a:extLst>
                <a:ext uri="{FF2B5EF4-FFF2-40B4-BE49-F238E27FC236}">
                  <a16:creationId xmlns:a16="http://schemas.microsoft.com/office/drawing/2014/main" id="{FA1D8A5C-8703-4854-92FE-2CF870CB581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B8FBC938-0B1F-4C0F-B4C9-F537D08BFC83}"/>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79" y="14637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Sprint Breakdown</a:t>
            </a:r>
            <a:endParaRPr lang="en-US" sz="4400" b="0" strike="noStrike" spc="-1">
              <a:solidFill>
                <a:schemeClr val="bg2"/>
              </a:solidFill>
              <a:latin typeface="Arial"/>
            </a:endParaRPr>
          </a:p>
        </p:txBody>
      </p:sp>
      <p:grpSp>
        <p:nvGrpSpPr>
          <p:cNvPr id="27" name="Group 26">
            <a:extLst>
              <a:ext uri="{FF2B5EF4-FFF2-40B4-BE49-F238E27FC236}">
                <a16:creationId xmlns:a16="http://schemas.microsoft.com/office/drawing/2014/main" id="{8BD9D32B-C5CF-466A-8D1B-932D1FE35089}"/>
              </a:ext>
            </a:extLst>
          </p:cNvPr>
          <p:cNvGrpSpPr/>
          <p:nvPr/>
        </p:nvGrpSpPr>
        <p:grpSpPr>
          <a:xfrm>
            <a:off x="346260" y="967624"/>
            <a:ext cx="3830271" cy="1961527"/>
            <a:chOff x="-118047" y="2422793"/>
            <a:chExt cx="6137268"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a:extLst>
              <a:ext uri="{FF2B5EF4-FFF2-40B4-BE49-F238E27FC236}">
                <a16:creationId xmlns:a16="http://schemas.microsoft.com/office/drawing/2014/main" id="{C22FCD66-710D-4F5E-9614-E7BD371487F8}"/>
              </a:ext>
            </a:extLst>
          </p:cNvPr>
          <p:cNvGrpSpPr/>
          <p:nvPr/>
        </p:nvGrpSpPr>
        <p:grpSpPr>
          <a:xfrm>
            <a:off x="427836" y="2929151"/>
            <a:ext cx="3493552" cy="3518598"/>
            <a:chOff x="596658" y="3568753"/>
            <a:chExt cx="2341184" cy="2427705"/>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Set up</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Feedback loop</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Analytics</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1</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56</a:t>
            </a:r>
            <a:endParaRPr lang="en-US" sz="1200" b="0" strike="noStrike" spc="-1">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4" y="2929152"/>
            <a:ext cx="3493552"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Load In</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Photogrammetry</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Loading Plan Generation</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Weight, Fragility Input</a:t>
              </a:r>
              <a:br>
                <a:rPr lang="en-US" sz="100" b="1">
                  <a:solidFill>
                    <a:schemeClr val="bg1"/>
                  </a:solidFill>
                  <a:latin typeface="Gulim" panose="020B0600000101010101" pitchFamily="34" charset="-127"/>
                  <a:ea typeface="Gulim" panose="020B0600000101010101" pitchFamily="34" charset="-127"/>
                </a:rPr>
              </a:br>
              <a:endParaRPr lang="en-US" sz="1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2</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2" y="2929153"/>
            <a:ext cx="3493552" cy="3518597"/>
            <a:chOff x="596658" y="3568753"/>
            <a:chExt cx="2341184" cy="2427704"/>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2"/>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Logistics</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Truck Map</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Unloading Priority Input</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Box Locator</a:t>
              </a: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3</a:t>
              </a:r>
            </a:p>
          </p:txBody>
        </p:sp>
      </p:grpSp>
    </p:spTree>
    <p:extLst>
      <p:ext uri="{BB962C8B-B14F-4D97-AF65-F5344CB8AC3E}">
        <p14:creationId xmlns:p14="http://schemas.microsoft.com/office/powerpoint/2010/main" val="35087380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Sprint Breakdown </a:t>
            </a:r>
            <a:endParaRPr lang="en-US" sz="4400" b="0" strike="noStrike" spc="-1">
              <a:solidFill>
                <a:schemeClr val="bg2"/>
              </a:solidFill>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57</a:t>
            </a:r>
            <a:endParaRPr lang="en-US" sz="1200" b="0" strike="noStrike" spc="-1">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3" y="2939577"/>
            <a:ext cx="3493553"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Rentals</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Deal Finder</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Connect to Rental APIs</a:t>
              </a: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5</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1" y="2939579"/>
            <a:ext cx="3493553" cy="3518598"/>
            <a:chOff x="596658" y="3568753"/>
            <a:chExt cx="2341184" cy="2427705"/>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Teamwork</a:t>
              </a:r>
            </a:p>
            <a:p>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Shared projects</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Synchronized Phones</a:t>
              </a: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6</a:t>
              </a:r>
            </a:p>
          </p:txBody>
        </p:sp>
      </p:grpSp>
      <p:grpSp>
        <p:nvGrpSpPr>
          <p:cNvPr id="29" name="Group 28">
            <a:extLst>
              <a:ext uri="{FF2B5EF4-FFF2-40B4-BE49-F238E27FC236}">
                <a16:creationId xmlns:a16="http://schemas.microsoft.com/office/drawing/2014/main" id="{831A2162-EA8D-4983-89C0-231A539E2FA9}"/>
              </a:ext>
            </a:extLst>
          </p:cNvPr>
          <p:cNvGrpSpPr/>
          <p:nvPr/>
        </p:nvGrpSpPr>
        <p:grpSpPr>
          <a:xfrm>
            <a:off x="427835" y="2939577"/>
            <a:ext cx="3493553" cy="3518598"/>
            <a:chOff x="596658" y="3568753"/>
            <a:chExt cx="2341184" cy="2427705"/>
          </a:xfrm>
        </p:grpSpPr>
        <p:sp>
          <p:nvSpPr>
            <p:cNvPr id="30" name="Text Placeholder 4">
              <a:extLst>
                <a:ext uri="{FF2B5EF4-FFF2-40B4-BE49-F238E27FC236}">
                  <a16:creationId xmlns:a16="http://schemas.microsoft.com/office/drawing/2014/main" id="{E0495A9C-80DE-41F0-B87E-7FB85D2C2AF3}"/>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Packing</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Chat bot</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Tips and Tricks</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Photo of inside box</a:t>
              </a: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31" name="Text Placeholder 4">
              <a:extLst>
                <a:ext uri="{FF2B5EF4-FFF2-40B4-BE49-F238E27FC236}">
                  <a16:creationId xmlns:a16="http://schemas.microsoft.com/office/drawing/2014/main" id="{FC253C9A-5C92-410D-863D-DF98A001F029}"/>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4</a:t>
              </a:r>
            </a:p>
          </p:txBody>
        </p:sp>
      </p:grpSp>
      <p:grpSp>
        <p:nvGrpSpPr>
          <p:cNvPr id="47" name="Group 46">
            <a:extLst>
              <a:ext uri="{FF2B5EF4-FFF2-40B4-BE49-F238E27FC236}">
                <a16:creationId xmlns:a16="http://schemas.microsoft.com/office/drawing/2014/main" id="{7566C58E-73C9-4304-977B-EF9800061864}"/>
              </a:ext>
            </a:extLst>
          </p:cNvPr>
          <p:cNvGrpSpPr/>
          <p:nvPr/>
        </p:nvGrpSpPr>
        <p:grpSpPr>
          <a:xfrm>
            <a:off x="7146248" y="998561"/>
            <a:ext cx="4699491" cy="1930589"/>
            <a:chOff x="-419166" y="2422793"/>
            <a:chExt cx="7530025" cy="3093396"/>
          </a:xfrm>
        </p:grpSpPr>
        <p:sp>
          <p:nvSpPr>
            <p:cNvPr id="48" name="Arrow: Bent 47">
              <a:extLst>
                <a:ext uri="{FF2B5EF4-FFF2-40B4-BE49-F238E27FC236}">
                  <a16:creationId xmlns:a16="http://schemas.microsoft.com/office/drawing/2014/main" id="{0590927F-1E47-46A1-9B95-AFFF98ABCD38}"/>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C66EEA0E-7940-4CF1-9E45-759B52099CB7}"/>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99D5A87B-05DB-46F7-873D-228673E0A8D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69A3CD12-08CB-4F17-BF9B-5D051C5D703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3" name="Group 52">
            <a:extLst>
              <a:ext uri="{FF2B5EF4-FFF2-40B4-BE49-F238E27FC236}">
                <a16:creationId xmlns:a16="http://schemas.microsoft.com/office/drawing/2014/main" id="{66BF546C-D7E6-401E-82D5-F8E40C2A3E74}"/>
              </a:ext>
            </a:extLst>
          </p:cNvPr>
          <p:cNvGrpSpPr/>
          <p:nvPr/>
        </p:nvGrpSpPr>
        <p:grpSpPr>
          <a:xfrm>
            <a:off x="3546711" y="988134"/>
            <a:ext cx="4018199" cy="1961527"/>
            <a:chOff x="-419166" y="2422793"/>
            <a:chExt cx="6438387" cy="3142968"/>
          </a:xfrm>
        </p:grpSpPr>
        <p:sp>
          <p:nvSpPr>
            <p:cNvPr id="54" name="Arrow: Bent 53">
              <a:extLst>
                <a:ext uri="{FF2B5EF4-FFF2-40B4-BE49-F238E27FC236}">
                  <a16:creationId xmlns:a16="http://schemas.microsoft.com/office/drawing/2014/main" id="{91C52490-86D0-4176-8E6E-EE5191947DEB}"/>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62DB1C52-EA9C-4FED-93F5-4240FF1F1E0A}"/>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Bent 65">
              <a:extLst>
                <a:ext uri="{FF2B5EF4-FFF2-40B4-BE49-F238E27FC236}">
                  <a16:creationId xmlns:a16="http://schemas.microsoft.com/office/drawing/2014/main" id="{36846C88-5621-498B-98EA-4736A76AA8B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Bent 66">
              <a:extLst>
                <a:ext uri="{FF2B5EF4-FFF2-40B4-BE49-F238E27FC236}">
                  <a16:creationId xmlns:a16="http://schemas.microsoft.com/office/drawing/2014/main" id="{61B09B9D-32C0-4ECE-BEEE-612651EFDFE7}"/>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a:extLst>
              <a:ext uri="{FF2B5EF4-FFF2-40B4-BE49-F238E27FC236}">
                <a16:creationId xmlns:a16="http://schemas.microsoft.com/office/drawing/2014/main" id="{A0904ED0-C99C-4D9C-B327-4C7BBC59A938}"/>
              </a:ext>
            </a:extLst>
          </p:cNvPr>
          <p:cNvGrpSpPr/>
          <p:nvPr/>
        </p:nvGrpSpPr>
        <p:grpSpPr>
          <a:xfrm>
            <a:off x="346260" y="967624"/>
            <a:ext cx="3830271" cy="1961527"/>
            <a:chOff x="-118047" y="2422793"/>
            <a:chExt cx="6137268" cy="3142968"/>
          </a:xfrm>
        </p:grpSpPr>
        <p:sp>
          <p:nvSpPr>
            <p:cNvPr id="72" name="Arrow: Bent 71">
              <a:extLst>
                <a:ext uri="{FF2B5EF4-FFF2-40B4-BE49-F238E27FC236}">
                  <a16:creationId xmlns:a16="http://schemas.microsoft.com/office/drawing/2014/main" id="{EA072DBA-F57E-4268-BF59-EFE28D9DCC7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Bent 72">
              <a:extLst>
                <a:ext uri="{FF2B5EF4-FFF2-40B4-BE49-F238E27FC236}">
                  <a16:creationId xmlns:a16="http://schemas.microsoft.com/office/drawing/2014/main" id="{000ACB22-5439-462F-B759-B8E0C21877DC}"/>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Bent 73">
              <a:extLst>
                <a:ext uri="{FF2B5EF4-FFF2-40B4-BE49-F238E27FC236}">
                  <a16:creationId xmlns:a16="http://schemas.microsoft.com/office/drawing/2014/main" id="{87C36421-95CB-4F9D-808E-183FA80CB5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Bent 74">
              <a:extLst>
                <a:ext uri="{FF2B5EF4-FFF2-40B4-BE49-F238E27FC236}">
                  <a16:creationId xmlns:a16="http://schemas.microsoft.com/office/drawing/2014/main" id="{57679064-B9F8-4E72-9D57-D6F858043BC4}"/>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7684168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6498BF-8A4D-4678-8099-7F4093A5081B}"/>
              </a:ext>
            </a:extLst>
          </p:cNvPr>
          <p:cNvGraphicFramePr>
            <a:graphicFrameLocks noGrp="1"/>
          </p:cNvGraphicFramePr>
          <p:nvPr>
            <p:extLst>
              <p:ext uri="{D42A27DB-BD31-4B8C-83A1-F6EECF244321}">
                <p14:modId xmlns:p14="http://schemas.microsoft.com/office/powerpoint/2010/main" val="3706103758"/>
              </p:ext>
            </p:extLst>
          </p:nvPr>
        </p:nvGraphicFramePr>
        <p:xfrm>
          <a:off x="816944" y="1114805"/>
          <a:ext cx="5477324" cy="5197074"/>
        </p:xfrm>
        <a:graphic>
          <a:graphicData uri="http://schemas.openxmlformats.org/drawingml/2006/table">
            <a:tbl>
              <a:tblPr firstRow="1" firstCol="1" bandRow="1">
                <a:tableStyleId>{2D5ABB26-0587-4C30-8999-92F81FD0307C}</a:tableStyleId>
              </a:tblPr>
              <a:tblGrid>
                <a:gridCol w="2157165">
                  <a:extLst>
                    <a:ext uri="{9D8B030D-6E8A-4147-A177-3AD203B41FA5}">
                      <a16:colId xmlns:a16="http://schemas.microsoft.com/office/drawing/2014/main" val="3610151619"/>
                    </a:ext>
                  </a:extLst>
                </a:gridCol>
                <a:gridCol w="3320159">
                  <a:extLst>
                    <a:ext uri="{9D8B030D-6E8A-4147-A177-3AD203B41FA5}">
                      <a16:colId xmlns:a16="http://schemas.microsoft.com/office/drawing/2014/main" val="2842848651"/>
                    </a:ext>
                  </a:extLst>
                </a:gridCol>
              </a:tblGrid>
              <a:tr h="209786">
                <a:tc>
                  <a:txBody>
                    <a:bodyPr/>
                    <a:lstStyle/>
                    <a:p>
                      <a:pPr marL="0" marR="0">
                        <a:lnSpc>
                          <a:spcPct val="107000"/>
                        </a:lnSpc>
                        <a:spcBef>
                          <a:spcPts val="0"/>
                        </a:spcBef>
                        <a:spcAft>
                          <a:spcPts val="0"/>
                        </a:spcAft>
                      </a:pPr>
                      <a:r>
                        <a:rPr lang="en-US" sz="1100" b="1" kern="1200" dirty="0">
                          <a:solidFill>
                            <a:schemeClr val="tx1"/>
                          </a:solidFill>
                          <a:effectLst/>
                          <a:latin typeface="+mn-lt"/>
                          <a:ea typeface="+mn-ea"/>
                          <a:cs typeface="+mn-cs"/>
                        </a:rPr>
                        <a:t>Specification</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14825405"/>
                  </a:ext>
                </a:extLst>
              </a:tr>
              <a:tr h="209786">
                <a:tc>
                  <a:txBody>
                    <a:bodyPr/>
                    <a:lstStyle/>
                    <a:p>
                      <a:pPr marL="0" marR="0">
                        <a:lnSpc>
                          <a:spcPct val="107000"/>
                        </a:lnSpc>
                        <a:spcBef>
                          <a:spcPts val="0"/>
                        </a:spcBef>
                        <a:spcAft>
                          <a:spcPts val="0"/>
                        </a:spcAft>
                      </a:pPr>
                      <a:r>
                        <a:rPr lang="en-US" sz="1100" b="1">
                          <a:effectLst/>
                        </a:rPr>
                        <a:t>Operating System</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Android 4.4 (KitKat)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8690876"/>
                  </a:ext>
                </a:extLst>
              </a:tr>
              <a:tr h="209786">
                <a:tc>
                  <a:txBody>
                    <a:bodyPr/>
                    <a:lstStyle/>
                    <a:p>
                      <a:pPr marL="0" marR="0">
                        <a:lnSpc>
                          <a:spcPct val="107000"/>
                        </a:lnSpc>
                        <a:spcBef>
                          <a:spcPts val="0"/>
                        </a:spcBef>
                        <a:spcAft>
                          <a:spcPts val="0"/>
                        </a:spcAft>
                      </a:pPr>
                      <a:r>
                        <a:rPr lang="en-US" sz="1100" b="1">
                          <a:effectLst/>
                        </a:rPr>
                        <a:t>RAM</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4GB RAM</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33602944"/>
                  </a:ext>
                </a:extLst>
              </a:tr>
              <a:tr h="209786">
                <a:tc>
                  <a:txBody>
                    <a:bodyPr/>
                    <a:lstStyle/>
                    <a:p>
                      <a:pPr marL="0" marR="0">
                        <a:lnSpc>
                          <a:spcPct val="107000"/>
                        </a:lnSpc>
                        <a:spcBef>
                          <a:spcPts val="0"/>
                        </a:spcBef>
                        <a:spcAft>
                          <a:spcPts val="0"/>
                        </a:spcAft>
                      </a:pPr>
                      <a:r>
                        <a:rPr lang="en-US" sz="1100" b="1">
                          <a:effectLst/>
                        </a:rPr>
                        <a:t>CPU</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8 Core @ 1.8Ghz per core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19562206"/>
                  </a:ext>
                </a:extLst>
              </a:tr>
              <a:tr h="1535112">
                <a:tc>
                  <a:txBody>
                    <a:bodyPr/>
                    <a:lstStyle/>
                    <a:p>
                      <a:pPr marL="0" marR="0">
                        <a:lnSpc>
                          <a:spcPct val="107000"/>
                        </a:lnSpc>
                        <a:spcBef>
                          <a:spcPts val="0"/>
                        </a:spcBef>
                        <a:spcAft>
                          <a:spcPts val="0"/>
                        </a:spcAft>
                      </a:pPr>
                      <a:r>
                        <a:rPr lang="en-US" sz="1100" b="1" dirty="0">
                          <a:effectLst/>
                        </a:rPr>
                        <a:t>Storage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At least 2 GB internal storage for cache for images and rendered model data</a:t>
                      </a:r>
                    </a:p>
                    <a:p>
                      <a:pPr marL="0" marR="0">
                        <a:lnSpc>
                          <a:spcPct val="107000"/>
                        </a:lnSpc>
                        <a:spcBef>
                          <a:spcPts val="0"/>
                        </a:spcBef>
                        <a:spcAft>
                          <a:spcPts val="0"/>
                        </a:spcAft>
                      </a:pPr>
                      <a:r>
                        <a:rPr lang="en-US" sz="1100" dirty="0">
                          <a:effectLst/>
                        </a:rPr>
                        <a:t>1GB reserved cache for 3D Models</a:t>
                      </a:r>
                    </a:p>
                    <a:p>
                      <a:pPr marL="0" marR="0">
                        <a:lnSpc>
                          <a:spcPct val="107000"/>
                        </a:lnSpc>
                        <a:spcBef>
                          <a:spcPts val="0"/>
                        </a:spcBef>
                        <a:spcAft>
                          <a:spcPts val="0"/>
                        </a:spcAft>
                      </a:pPr>
                      <a:endParaRPr lang="en-US" sz="1100" dirty="0">
                        <a:effectLst/>
                      </a:endParaRPr>
                    </a:p>
                    <a:p>
                      <a:pPr marL="0" marR="0">
                        <a:lnSpc>
                          <a:spcPct val="107000"/>
                        </a:lnSpc>
                        <a:spcBef>
                          <a:spcPts val="0"/>
                        </a:spcBef>
                        <a:spcAft>
                          <a:spcPts val="0"/>
                        </a:spcAft>
                      </a:pPr>
                      <a:r>
                        <a:rPr lang="en-US" sz="1100" dirty="0">
                          <a:effectLst/>
                        </a:rPr>
                        <a:t>Target is 100 cached photos</a:t>
                      </a:r>
                    </a:p>
                    <a:p>
                      <a:pPr marL="0" marR="0">
                        <a:lnSpc>
                          <a:spcPct val="107000"/>
                        </a:lnSpc>
                        <a:spcBef>
                          <a:spcPts val="0"/>
                        </a:spcBef>
                        <a:spcAft>
                          <a:spcPts val="0"/>
                        </a:spcAft>
                      </a:pPr>
                      <a:r>
                        <a:rPr lang="en-US" sz="1100" dirty="0">
                          <a:effectLst/>
                        </a:rPr>
                        <a:t>100 * 55.84 Mb per photo = 5,584 Mb ~ 698 MB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71995733"/>
                  </a:ext>
                </a:extLst>
              </a:tr>
              <a:tr h="432003">
                <a:tc>
                  <a:txBody>
                    <a:bodyPr/>
                    <a:lstStyle/>
                    <a:p>
                      <a:pPr marL="0" marR="0">
                        <a:lnSpc>
                          <a:spcPct val="107000"/>
                        </a:lnSpc>
                        <a:spcBef>
                          <a:spcPts val="0"/>
                        </a:spcBef>
                        <a:spcAft>
                          <a:spcPts val="0"/>
                        </a:spcAft>
                      </a:pPr>
                      <a:r>
                        <a:rPr lang="en-US" sz="1100" b="1">
                          <a:effectLst/>
                        </a:rPr>
                        <a:t>Cellular Connectivity</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4G Cellular up to 15 Mbps</a:t>
                      </a:r>
                      <a:br>
                        <a:rPr lang="en-US" sz="1100" dirty="0">
                          <a:effectLst/>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8862279"/>
                  </a:ext>
                </a:extLst>
              </a:tr>
              <a:tr h="430673">
                <a:tc>
                  <a:txBody>
                    <a:bodyPr/>
                    <a:lstStyle/>
                    <a:p>
                      <a:pPr marL="0" marR="0">
                        <a:lnSpc>
                          <a:spcPct val="107000"/>
                        </a:lnSpc>
                        <a:spcBef>
                          <a:spcPts val="0"/>
                        </a:spcBef>
                        <a:spcAft>
                          <a:spcPts val="0"/>
                        </a:spcAft>
                      </a:pPr>
                      <a:r>
                        <a:rPr lang="en-US" sz="1100" b="1">
                          <a:effectLst/>
                        </a:rPr>
                        <a:t>Wireless</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2.4 GHZ @ Wireless N with min</a:t>
                      </a:r>
                      <a:br>
                        <a:rPr lang="en-US" sz="1100">
                          <a:effectLst/>
                        </a:rPr>
                      </a:br>
                      <a:r>
                        <a:rPr lang="en-US" sz="1100">
                          <a:effectLst/>
                        </a:rPr>
                        <a:t>150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11805451"/>
                  </a:ext>
                </a:extLst>
              </a:tr>
              <a:tr h="209786">
                <a:tc>
                  <a:txBody>
                    <a:bodyPr/>
                    <a:lstStyle/>
                    <a:p>
                      <a:pPr marL="0" marR="0">
                        <a:lnSpc>
                          <a:spcPct val="107000"/>
                        </a:lnSpc>
                        <a:spcBef>
                          <a:spcPts val="0"/>
                        </a:spcBef>
                        <a:spcAft>
                          <a:spcPts val="0"/>
                        </a:spcAft>
                      </a:pPr>
                      <a:r>
                        <a:rPr lang="en-US" sz="1100" b="1">
                          <a:effectLst/>
                        </a:rPr>
                        <a:t>Internet Connectivity</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30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1352162"/>
                  </a:ext>
                </a:extLst>
              </a:tr>
              <a:tr h="321945">
                <a:tc>
                  <a:txBody>
                    <a:bodyPr/>
                    <a:lstStyle/>
                    <a:p>
                      <a:pPr marL="0" marR="0">
                        <a:lnSpc>
                          <a:spcPct val="107000"/>
                        </a:lnSpc>
                        <a:spcBef>
                          <a:spcPts val="0"/>
                        </a:spcBef>
                        <a:spcAft>
                          <a:spcPts val="0"/>
                        </a:spcAft>
                      </a:pPr>
                      <a:r>
                        <a:rPr lang="en-US" sz="1100" b="1">
                          <a:effectLst/>
                        </a:rPr>
                        <a:t>Camera</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Single camera lens @ 12 Megapixel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4909225"/>
                  </a:ext>
                </a:extLst>
              </a:tr>
              <a:tr h="872448">
                <a:tc>
                  <a:txBody>
                    <a:bodyPr/>
                    <a:lstStyle/>
                    <a:p>
                      <a:pPr marL="0" marR="0">
                        <a:lnSpc>
                          <a:spcPct val="107000"/>
                        </a:lnSpc>
                        <a:spcBef>
                          <a:spcPts val="0"/>
                        </a:spcBef>
                        <a:spcAft>
                          <a:spcPts val="0"/>
                        </a:spcAft>
                      </a:pPr>
                      <a:r>
                        <a:rPr lang="en-US" sz="1100" b="1">
                          <a:effectLst/>
                        </a:rPr>
                        <a:t>Photo Size</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4290x2800 (~12MP) </a:t>
                      </a:r>
                      <a:br>
                        <a:rPr lang="en-US" sz="1100">
                          <a:effectLst/>
                        </a:rPr>
                      </a:br>
                      <a:r>
                        <a:rPr lang="en-US" sz="1100">
                          <a:effectLst/>
                        </a:rPr>
                        <a:t>PNG Compression</a:t>
                      </a:r>
                      <a:br>
                        <a:rPr lang="en-US" sz="1100">
                          <a:effectLst/>
                        </a:rPr>
                      </a:br>
                      <a:r>
                        <a:rPr lang="en-US" sz="1100">
                          <a:effectLst/>
                        </a:rPr>
                        <a:t>Approx. 6.98 MB per photo or</a:t>
                      </a:r>
                    </a:p>
                    <a:p>
                      <a:pPr marL="0" marR="0">
                        <a:lnSpc>
                          <a:spcPct val="107000"/>
                        </a:lnSpc>
                        <a:spcBef>
                          <a:spcPts val="0"/>
                        </a:spcBef>
                        <a:spcAft>
                          <a:spcPts val="0"/>
                        </a:spcAft>
                      </a:pPr>
                      <a:r>
                        <a:rPr lang="en-US" sz="1100">
                          <a:effectLst/>
                        </a:rPr>
                        <a:t>55.84 Mb per photo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7339070"/>
                  </a:ext>
                </a:extLst>
              </a:tr>
              <a:tr h="555963">
                <a:tc>
                  <a:txBody>
                    <a:bodyPr/>
                    <a:lstStyle/>
                    <a:p>
                      <a:pPr marL="0" marR="0">
                        <a:lnSpc>
                          <a:spcPct val="107000"/>
                        </a:lnSpc>
                        <a:spcBef>
                          <a:spcPts val="0"/>
                        </a:spcBef>
                        <a:spcAft>
                          <a:spcPts val="0"/>
                        </a:spcAft>
                      </a:pPr>
                      <a:r>
                        <a:rPr lang="en-US" sz="1100" b="1" dirty="0">
                          <a:effectLst/>
                        </a:rPr>
                        <a:t>Photo Transmission Time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&lt; 3 Second @ 30 Mbps Internet Speed</a:t>
                      </a:r>
                    </a:p>
                    <a:p>
                      <a:pPr marL="0" marR="0">
                        <a:lnSpc>
                          <a:spcPct val="107000"/>
                        </a:lnSpc>
                        <a:spcBef>
                          <a:spcPts val="0"/>
                        </a:spcBef>
                        <a:spcAft>
                          <a:spcPts val="0"/>
                        </a:spcAft>
                      </a:pPr>
                      <a:r>
                        <a:rPr lang="en-US" sz="1100" b="1" dirty="0">
                          <a:effectLst/>
                        </a:rPr>
                        <a:t>&lt; 6 Seconds @ 15 Mbps Cellular</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46918537"/>
                  </a:ext>
                </a:extLst>
              </a:tr>
            </a:tbl>
          </a:graphicData>
        </a:graphic>
      </p:graphicFrame>
      <p:graphicFrame>
        <p:nvGraphicFramePr>
          <p:cNvPr id="4" name="Table 3">
            <a:extLst>
              <a:ext uri="{FF2B5EF4-FFF2-40B4-BE49-F238E27FC236}">
                <a16:creationId xmlns:a16="http://schemas.microsoft.com/office/drawing/2014/main" id="{D1EEB5E7-AB64-4978-BA3D-E5D1685E04B2}"/>
              </a:ext>
            </a:extLst>
          </p:cNvPr>
          <p:cNvGraphicFramePr>
            <a:graphicFrameLocks noGrp="1"/>
          </p:cNvGraphicFramePr>
          <p:nvPr>
            <p:extLst>
              <p:ext uri="{D42A27DB-BD31-4B8C-83A1-F6EECF244321}">
                <p14:modId xmlns:p14="http://schemas.microsoft.com/office/powerpoint/2010/main" val="34100403"/>
              </p:ext>
            </p:extLst>
          </p:nvPr>
        </p:nvGraphicFramePr>
        <p:xfrm>
          <a:off x="6505660" y="1132686"/>
          <a:ext cx="4847300" cy="4650657"/>
        </p:xfrm>
        <a:graphic>
          <a:graphicData uri="http://schemas.openxmlformats.org/drawingml/2006/table">
            <a:tbl>
              <a:tblPr firstRow="1" firstCol="1" bandRow="1">
                <a:tableStyleId>{2D5ABB26-0587-4C30-8999-92F81FD0307C}</a:tableStyleId>
              </a:tblPr>
              <a:tblGrid>
                <a:gridCol w="2423650">
                  <a:extLst>
                    <a:ext uri="{9D8B030D-6E8A-4147-A177-3AD203B41FA5}">
                      <a16:colId xmlns:a16="http://schemas.microsoft.com/office/drawing/2014/main" val="1491631850"/>
                    </a:ext>
                  </a:extLst>
                </a:gridCol>
                <a:gridCol w="2423650">
                  <a:extLst>
                    <a:ext uri="{9D8B030D-6E8A-4147-A177-3AD203B41FA5}">
                      <a16:colId xmlns:a16="http://schemas.microsoft.com/office/drawing/2014/main" val="4083144368"/>
                    </a:ext>
                  </a:extLst>
                </a:gridCol>
              </a:tblGrid>
              <a:tr h="255584">
                <a:tc>
                  <a:txBody>
                    <a:bodyPr/>
                    <a:lstStyle/>
                    <a:p>
                      <a:pPr marL="0" marR="0">
                        <a:lnSpc>
                          <a:spcPct val="107000"/>
                        </a:lnSpc>
                        <a:spcBef>
                          <a:spcPts val="0"/>
                        </a:spcBef>
                        <a:spcAft>
                          <a:spcPts val="0"/>
                        </a:spcAft>
                      </a:pPr>
                      <a:r>
                        <a:rPr lang="en-US" sz="1100" b="1" dirty="0">
                          <a:effectLst/>
                        </a:rPr>
                        <a:t>Specification</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6003037"/>
                  </a:ext>
                </a:extLst>
              </a:tr>
              <a:tr h="967250">
                <a:tc>
                  <a:txBody>
                    <a:bodyPr/>
                    <a:lstStyle/>
                    <a:p>
                      <a:pPr marL="0" marR="0">
                        <a:lnSpc>
                          <a:spcPct val="107000"/>
                        </a:lnSpc>
                        <a:spcBef>
                          <a:spcPts val="0"/>
                        </a:spcBef>
                        <a:spcAft>
                          <a:spcPts val="0"/>
                        </a:spcAft>
                      </a:pPr>
                      <a:r>
                        <a:rPr lang="en-US" sz="1100" b="1" dirty="0">
                          <a:effectLst/>
                        </a:rPr>
                        <a:t>Operating System</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Linux, Windows, Mac OS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b="1" dirty="0">
                          <a:effectLst/>
                        </a:rPr>
                        <a:t>Any operating system that supports current browsers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04539989"/>
                  </a:ext>
                </a:extLst>
              </a:tr>
              <a:tr h="1701921">
                <a:tc>
                  <a:txBody>
                    <a:bodyPr/>
                    <a:lstStyle/>
                    <a:p>
                      <a:pPr marL="0" marR="0">
                        <a:lnSpc>
                          <a:spcPct val="107000"/>
                        </a:lnSpc>
                        <a:spcBef>
                          <a:spcPts val="0"/>
                        </a:spcBef>
                        <a:spcAft>
                          <a:spcPts val="0"/>
                        </a:spcAft>
                      </a:pPr>
                      <a:r>
                        <a:rPr lang="en-US" sz="1100" b="1">
                          <a:effectLst/>
                        </a:rPr>
                        <a:t>Browser</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Edge, Chrome, Firefox, Safari</a:t>
                      </a:r>
                    </a:p>
                    <a:p>
                      <a:pPr marL="0" marR="0">
                        <a:lnSpc>
                          <a:spcPct val="107000"/>
                        </a:lnSpc>
                        <a:spcBef>
                          <a:spcPts val="0"/>
                        </a:spcBef>
                        <a:spcAft>
                          <a:spcPts val="0"/>
                        </a:spcAft>
                      </a:pPr>
                      <a:r>
                        <a:rPr lang="en-US" sz="1100" dirty="0">
                          <a:effectLst/>
                        </a:rPr>
                        <a:t>Browsers must support ES6 or above and HTML 5</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b="1" dirty="0">
                          <a:effectLst/>
                        </a:rPr>
                        <a:t>Firefox 78 and Above</a:t>
                      </a:r>
                    </a:p>
                    <a:p>
                      <a:pPr marL="0" marR="0">
                        <a:lnSpc>
                          <a:spcPct val="107000"/>
                        </a:lnSpc>
                        <a:spcBef>
                          <a:spcPts val="0"/>
                        </a:spcBef>
                        <a:spcAft>
                          <a:spcPts val="0"/>
                        </a:spcAft>
                      </a:pPr>
                      <a:r>
                        <a:rPr lang="en-US" sz="1100" b="1" dirty="0">
                          <a:effectLst/>
                        </a:rPr>
                        <a:t>Chrome 84 and Above</a:t>
                      </a:r>
                    </a:p>
                    <a:p>
                      <a:pPr marL="0" marR="0">
                        <a:lnSpc>
                          <a:spcPct val="107000"/>
                        </a:lnSpc>
                        <a:spcBef>
                          <a:spcPts val="0"/>
                        </a:spcBef>
                        <a:spcAft>
                          <a:spcPts val="0"/>
                        </a:spcAft>
                      </a:pPr>
                      <a:r>
                        <a:rPr lang="en-US" sz="1100" b="1" dirty="0">
                          <a:effectLst/>
                        </a:rPr>
                        <a:t>Edge 83 and Above</a:t>
                      </a:r>
                    </a:p>
                    <a:p>
                      <a:pPr marL="0" marR="0">
                        <a:lnSpc>
                          <a:spcPct val="107000"/>
                        </a:lnSpc>
                        <a:spcBef>
                          <a:spcPts val="0"/>
                        </a:spcBef>
                        <a:spcAft>
                          <a:spcPts val="0"/>
                        </a:spcAft>
                      </a:pPr>
                      <a:r>
                        <a:rPr lang="en-US" sz="1100" b="1" dirty="0">
                          <a:effectLst/>
                        </a:rPr>
                        <a:t>Safari 13.4 and Above</a:t>
                      </a:r>
                    </a:p>
                    <a:p>
                      <a:pPr marL="0" marR="0">
                        <a:lnSpc>
                          <a:spcPct val="107000"/>
                        </a:lnSpc>
                        <a:spcBef>
                          <a:spcPts val="0"/>
                        </a:spcBef>
                        <a:spcAft>
                          <a:spcPts val="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315495"/>
                  </a:ext>
                </a:extLst>
              </a:tr>
              <a:tr h="232581">
                <a:tc>
                  <a:txBody>
                    <a:bodyPr/>
                    <a:lstStyle/>
                    <a:p>
                      <a:pPr marL="0" marR="0">
                        <a:lnSpc>
                          <a:spcPct val="107000"/>
                        </a:lnSpc>
                        <a:spcBef>
                          <a:spcPts val="0"/>
                        </a:spcBef>
                        <a:spcAft>
                          <a:spcPts val="0"/>
                        </a:spcAft>
                      </a:pPr>
                      <a:r>
                        <a:rPr lang="en-US" sz="1100" b="1">
                          <a:effectLst/>
                        </a:rPr>
                        <a:t>RAM</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4GB 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6124015"/>
                  </a:ext>
                </a:extLst>
              </a:tr>
              <a:tr h="232581">
                <a:tc>
                  <a:txBody>
                    <a:bodyPr/>
                    <a:lstStyle/>
                    <a:p>
                      <a:pPr marL="0" marR="0">
                        <a:lnSpc>
                          <a:spcPct val="107000"/>
                        </a:lnSpc>
                        <a:spcBef>
                          <a:spcPts val="0"/>
                        </a:spcBef>
                        <a:spcAft>
                          <a:spcPts val="0"/>
                        </a:spcAft>
                      </a:pPr>
                      <a:r>
                        <a:rPr lang="en-US" sz="1100" b="1">
                          <a:effectLst/>
                        </a:rPr>
                        <a:t>CPU</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2 cores @ 2GHZ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0518717"/>
                  </a:ext>
                </a:extLst>
              </a:tr>
              <a:tr h="409154">
                <a:tc>
                  <a:txBody>
                    <a:bodyPr/>
                    <a:lstStyle/>
                    <a:p>
                      <a:pPr marL="0" marR="0">
                        <a:lnSpc>
                          <a:spcPct val="107000"/>
                        </a:lnSpc>
                        <a:spcBef>
                          <a:spcPts val="0"/>
                        </a:spcBef>
                        <a:spcAft>
                          <a:spcPts val="0"/>
                        </a:spcAft>
                      </a:pPr>
                      <a:r>
                        <a:rPr lang="en-US" sz="1100" b="1">
                          <a:effectLst/>
                        </a:rPr>
                        <a:t>Storage</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1 GB Cache for images and website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23637176"/>
                  </a:ext>
                </a:extLst>
              </a:tr>
              <a:tr h="619005">
                <a:tc>
                  <a:txBody>
                    <a:bodyPr/>
                    <a:lstStyle/>
                    <a:p>
                      <a:pPr marL="0" marR="0">
                        <a:lnSpc>
                          <a:spcPct val="107000"/>
                        </a:lnSpc>
                        <a:spcBef>
                          <a:spcPts val="0"/>
                        </a:spcBef>
                        <a:spcAft>
                          <a:spcPts val="0"/>
                        </a:spcAft>
                      </a:pPr>
                      <a:r>
                        <a:rPr lang="en-US" sz="1100" b="1">
                          <a:effectLst/>
                        </a:rPr>
                        <a:t>Wireless</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2.4 GHZ @ Wireless N with min</a:t>
                      </a:r>
                      <a:br>
                        <a:rPr lang="en-US" sz="1100" dirty="0">
                          <a:effectLst/>
                        </a:rPr>
                      </a:br>
                      <a:r>
                        <a:rPr lang="en-US" sz="1100" dirty="0">
                          <a:effectLst/>
                        </a:rPr>
                        <a:t>150 Mbps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21591191"/>
                  </a:ext>
                </a:extLst>
              </a:tr>
              <a:tr h="232581">
                <a:tc>
                  <a:txBody>
                    <a:bodyPr/>
                    <a:lstStyle/>
                    <a:p>
                      <a:pPr marL="0" marR="0">
                        <a:lnSpc>
                          <a:spcPct val="107000"/>
                        </a:lnSpc>
                        <a:spcBef>
                          <a:spcPts val="0"/>
                        </a:spcBef>
                        <a:spcAft>
                          <a:spcPts val="0"/>
                        </a:spcAft>
                      </a:pPr>
                      <a:r>
                        <a:rPr lang="en-US" sz="1100" b="1" dirty="0">
                          <a:effectLst/>
                        </a:rPr>
                        <a:t>Internet Connectivity</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30 Mbps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89459957"/>
                  </a:ext>
                </a:extLst>
              </a:tr>
            </a:tbl>
          </a:graphicData>
        </a:graphic>
      </p:graphicFrame>
      <p:sp>
        <p:nvSpPr>
          <p:cNvPr id="5" name="TextBox 4">
            <a:extLst>
              <a:ext uri="{FF2B5EF4-FFF2-40B4-BE49-F238E27FC236}">
                <a16:creationId xmlns:a16="http://schemas.microsoft.com/office/drawing/2014/main" id="{B7D115BB-9E5E-4FCE-AEDF-D256B9F17290}"/>
              </a:ext>
            </a:extLst>
          </p:cNvPr>
          <p:cNvSpPr txBox="1"/>
          <p:nvPr/>
        </p:nvSpPr>
        <p:spPr>
          <a:xfrm>
            <a:off x="2557228" y="763354"/>
            <a:ext cx="2236446" cy="369332"/>
          </a:xfrm>
          <a:prstGeom prst="rect">
            <a:avLst/>
          </a:prstGeom>
          <a:noFill/>
        </p:spPr>
        <p:txBody>
          <a:bodyPr wrap="square" rtlCol="0">
            <a:spAutoFit/>
          </a:bodyPr>
          <a:lstStyle/>
          <a:p>
            <a:r>
              <a:rPr lang="en-US" dirty="0"/>
              <a:t>Smartphone Client</a:t>
            </a:r>
          </a:p>
        </p:txBody>
      </p:sp>
      <p:sp>
        <p:nvSpPr>
          <p:cNvPr id="6" name="TextBox 5">
            <a:extLst>
              <a:ext uri="{FF2B5EF4-FFF2-40B4-BE49-F238E27FC236}">
                <a16:creationId xmlns:a16="http://schemas.microsoft.com/office/drawing/2014/main" id="{655014B4-D7B8-48B5-8750-E741D1718C3D}"/>
              </a:ext>
            </a:extLst>
          </p:cNvPr>
          <p:cNvSpPr txBox="1"/>
          <p:nvPr/>
        </p:nvSpPr>
        <p:spPr>
          <a:xfrm>
            <a:off x="7902528" y="731303"/>
            <a:ext cx="3293804" cy="369332"/>
          </a:xfrm>
          <a:prstGeom prst="rect">
            <a:avLst/>
          </a:prstGeom>
          <a:noFill/>
        </p:spPr>
        <p:txBody>
          <a:bodyPr wrap="square" rtlCol="0">
            <a:spAutoFit/>
          </a:bodyPr>
          <a:lstStyle/>
          <a:p>
            <a:r>
              <a:rPr lang="en-US"/>
              <a:t>Computer Client</a:t>
            </a:r>
          </a:p>
        </p:txBody>
      </p:sp>
      <p:sp>
        <p:nvSpPr>
          <p:cNvPr id="2" name="CustomShape 2">
            <a:extLst>
              <a:ext uri="{FF2B5EF4-FFF2-40B4-BE49-F238E27FC236}">
                <a16:creationId xmlns:a16="http://schemas.microsoft.com/office/drawing/2014/main" id="{4DA820D3-D944-47B0-8577-8495EF973E66}"/>
              </a:ext>
            </a:extLst>
          </p:cNvPr>
          <p:cNvSpPr/>
          <p:nvPr/>
        </p:nvSpPr>
        <p:spPr>
          <a:xfrm>
            <a:off x="362729" y="83233"/>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Hardware Requirements</a:t>
            </a:r>
          </a:p>
        </p:txBody>
      </p:sp>
      <p:sp>
        <p:nvSpPr>
          <p:cNvPr id="8" name="CustomShape 3">
            <a:extLst>
              <a:ext uri="{FF2B5EF4-FFF2-40B4-BE49-F238E27FC236}">
                <a16:creationId xmlns:a16="http://schemas.microsoft.com/office/drawing/2014/main" id="{F204BB47-550A-4BD8-AF6B-85D54569A12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58</a:t>
            </a:r>
            <a:endParaRPr lang="en-US" sz="1200" b="0" strike="noStrike" spc="-1">
              <a:latin typeface="Arial"/>
            </a:endParaRPr>
          </a:p>
        </p:txBody>
      </p:sp>
      <p:sp>
        <p:nvSpPr>
          <p:cNvPr id="10" name="CustomShape 6">
            <a:extLst>
              <a:ext uri="{FF2B5EF4-FFF2-40B4-BE49-F238E27FC236}">
                <a16:creationId xmlns:a16="http://schemas.microsoft.com/office/drawing/2014/main" id="{D341A24B-43CE-4402-B614-1B9FFD30E05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129225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a:t>
            </a:r>
            <a:endParaRPr lang="en-US"/>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Professional Movers are Costly</a:t>
            </a:r>
            <a:endParaRPr lang="en-US" sz="4400" b="0" strike="noStrike" spc="-1">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59</a:t>
            </a:r>
            <a:endParaRPr lang="en-US" sz="1200" b="0" strike="noStrike" spc="-1">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364193" y="115541"/>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Developer Tools</a:t>
            </a:r>
            <a:endParaRPr lang="en-US" sz="4400" b="0" strike="noStrike" spc="-1" dirty="0">
              <a:solidFill>
                <a:schemeClr val="bg2"/>
              </a:solidFill>
              <a:latin typeface="Arial"/>
            </a:endParaRPr>
          </a:p>
        </p:txBody>
      </p:sp>
      <p:graphicFrame>
        <p:nvGraphicFramePr>
          <p:cNvPr id="5" name="Table 4">
            <a:extLst>
              <a:ext uri="{FF2B5EF4-FFF2-40B4-BE49-F238E27FC236}">
                <a16:creationId xmlns:a16="http://schemas.microsoft.com/office/drawing/2014/main" id="{960503AC-57C4-41DC-A25D-9A3C7B56BBB2}"/>
              </a:ext>
            </a:extLst>
          </p:cNvPr>
          <p:cNvGraphicFramePr>
            <a:graphicFrameLocks noGrp="1"/>
          </p:cNvGraphicFramePr>
          <p:nvPr>
            <p:extLst>
              <p:ext uri="{D42A27DB-BD31-4B8C-83A1-F6EECF244321}">
                <p14:modId xmlns:p14="http://schemas.microsoft.com/office/powerpoint/2010/main" val="4232496113"/>
              </p:ext>
            </p:extLst>
          </p:nvPr>
        </p:nvGraphicFramePr>
        <p:xfrm>
          <a:off x="403123" y="1004221"/>
          <a:ext cx="11464411" cy="5028281"/>
        </p:xfrm>
        <a:graphic>
          <a:graphicData uri="http://schemas.openxmlformats.org/drawingml/2006/table">
            <a:tbl>
              <a:tblPr firstRow="1" firstCol="1" bandRow="1">
                <a:tableStyleId>{2D5ABB26-0587-4C30-8999-92F81FD0307C}</a:tableStyleId>
              </a:tblPr>
              <a:tblGrid>
                <a:gridCol w="2123767">
                  <a:extLst>
                    <a:ext uri="{9D8B030D-6E8A-4147-A177-3AD203B41FA5}">
                      <a16:colId xmlns:a16="http://schemas.microsoft.com/office/drawing/2014/main" val="1285634812"/>
                    </a:ext>
                  </a:extLst>
                </a:gridCol>
                <a:gridCol w="3211169">
                  <a:extLst>
                    <a:ext uri="{9D8B030D-6E8A-4147-A177-3AD203B41FA5}">
                      <a16:colId xmlns:a16="http://schemas.microsoft.com/office/drawing/2014/main" val="2198036787"/>
                    </a:ext>
                  </a:extLst>
                </a:gridCol>
                <a:gridCol w="2300239">
                  <a:extLst>
                    <a:ext uri="{9D8B030D-6E8A-4147-A177-3AD203B41FA5}">
                      <a16:colId xmlns:a16="http://schemas.microsoft.com/office/drawing/2014/main" val="2545947290"/>
                    </a:ext>
                  </a:extLst>
                </a:gridCol>
                <a:gridCol w="1986347">
                  <a:extLst>
                    <a:ext uri="{9D8B030D-6E8A-4147-A177-3AD203B41FA5}">
                      <a16:colId xmlns:a16="http://schemas.microsoft.com/office/drawing/2014/main" val="3384280100"/>
                    </a:ext>
                  </a:extLst>
                </a:gridCol>
                <a:gridCol w="1842889">
                  <a:extLst>
                    <a:ext uri="{9D8B030D-6E8A-4147-A177-3AD203B41FA5}">
                      <a16:colId xmlns:a16="http://schemas.microsoft.com/office/drawing/2014/main" val="2580462820"/>
                    </a:ext>
                  </a:extLst>
                </a:gridCol>
              </a:tblGrid>
              <a:tr h="839394">
                <a:tc>
                  <a:txBody>
                    <a:bodyPr/>
                    <a:lstStyle/>
                    <a:p>
                      <a:pPr marL="0" marR="0" algn="ctr">
                        <a:lnSpc>
                          <a:spcPct val="107000"/>
                        </a:lnSpc>
                        <a:spcBef>
                          <a:spcPts val="0"/>
                        </a:spcBef>
                        <a:spcAft>
                          <a:spcPts val="0"/>
                        </a:spcAft>
                      </a:pPr>
                      <a:r>
                        <a:rPr lang="en-US" sz="1800" b="1" dirty="0">
                          <a:solidFill>
                            <a:schemeClr val="bg1"/>
                          </a:solidFill>
                          <a:effectLst/>
                        </a:rPr>
                        <a:t>Category</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bg1"/>
                          </a:solidFill>
                          <a:effectLst/>
                        </a:rPr>
                        <a:t>Website</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bg1"/>
                          </a:solidFill>
                          <a:effectLst/>
                        </a:rPr>
                        <a:t>Android App</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bg1"/>
                          </a:solidFill>
                          <a:effectLst/>
                        </a:rPr>
                        <a:t>Web API</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bg1"/>
                          </a:solidFill>
                          <a:effectLst/>
                        </a:rPr>
                        <a:t>Vendor Scraper/ API Reader</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1406191"/>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Version Control</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a:effectLst/>
                        </a:rPr>
                        <a:t>GitLab/Git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2924320"/>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Issue Tracker</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a:effectLst/>
                        </a:rPr>
                        <a:t>Trello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6821889"/>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CI/CD</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a:effectLst/>
                        </a:rPr>
                        <a:t>GitLab</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3411784"/>
                  </a:ext>
                </a:extLst>
              </a:tr>
              <a:tr h="554828">
                <a:tc>
                  <a:txBody>
                    <a:bodyPr/>
                    <a:lstStyle/>
                    <a:p>
                      <a:pPr marL="0" marR="0" algn="ctr">
                        <a:lnSpc>
                          <a:spcPct val="107000"/>
                        </a:lnSpc>
                        <a:spcBef>
                          <a:spcPts val="0"/>
                        </a:spcBef>
                        <a:spcAft>
                          <a:spcPts val="0"/>
                        </a:spcAft>
                      </a:pPr>
                      <a:r>
                        <a:rPr lang="en-US" sz="1800" b="1" dirty="0">
                          <a:solidFill>
                            <a:schemeClr val="tx2">
                              <a:lumMod val="50000"/>
                            </a:schemeClr>
                          </a:solidFill>
                          <a:effectLst/>
                        </a:rPr>
                        <a:t>Language</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rPr>
                        <a:t>Java/HTML/JavaScript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02696235"/>
                  </a:ext>
                </a:extLst>
              </a:tr>
              <a:tr h="1408526">
                <a:tc>
                  <a:txBody>
                    <a:bodyPr/>
                    <a:lstStyle/>
                    <a:p>
                      <a:pPr marL="0" marR="0" algn="ctr">
                        <a:lnSpc>
                          <a:spcPct val="107000"/>
                        </a:lnSpc>
                        <a:spcBef>
                          <a:spcPts val="0"/>
                        </a:spcBef>
                        <a:spcAft>
                          <a:spcPts val="0"/>
                        </a:spcAft>
                      </a:pPr>
                      <a:r>
                        <a:rPr lang="en-US" sz="1800" b="1" dirty="0">
                          <a:solidFill>
                            <a:schemeClr val="tx2">
                              <a:lumMod val="50000"/>
                            </a:schemeClr>
                          </a:solidFill>
                          <a:effectLst/>
                        </a:rPr>
                        <a:t>Platform</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Spring MVC on Amazon Elastic Beanstalk with Tomcat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rPr>
                        <a:t>Android Native App</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Apache CFX on Amazon Elastic Beanstalk with Tomcat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AWS Lambda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1587630"/>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Database</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dirty="0">
                          <a:effectLst/>
                        </a:rPr>
                        <a:t>MySQL (or Aurora) on AWS RDS</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7000044"/>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IDEs</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IntelliJ </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Android Studio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IntelliJ</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IntelliJ</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7293416"/>
                  </a:ext>
                </a:extLst>
              </a:tr>
              <a:tr h="839394">
                <a:tc>
                  <a:txBody>
                    <a:bodyPr/>
                    <a:lstStyle/>
                    <a:p>
                      <a:pPr marL="0" marR="0" algn="ctr">
                        <a:lnSpc>
                          <a:spcPct val="107000"/>
                        </a:lnSpc>
                        <a:spcBef>
                          <a:spcPts val="0"/>
                        </a:spcBef>
                        <a:spcAft>
                          <a:spcPts val="0"/>
                        </a:spcAft>
                      </a:pPr>
                      <a:r>
                        <a:rPr lang="en-US" sz="1800" b="1" dirty="0">
                          <a:solidFill>
                            <a:schemeClr val="tx2">
                              <a:lumMod val="50000"/>
                            </a:schemeClr>
                          </a:solidFill>
                          <a:effectLst/>
                        </a:rPr>
                        <a:t>Developer OS on Virtual Machine (or VDI)</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dirty="0">
                          <a:effectLst/>
                        </a:rPr>
                        <a:t>Linux</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992611"/>
                  </a:ext>
                </a:extLst>
              </a:tr>
            </a:tbl>
          </a:graphicData>
        </a:graphic>
      </p:graphicFrame>
    </p:spTree>
    <p:extLst>
      <p:ext uri="{BB962C8B-B14F-4D97-AF65-F5344CB8AC3E}">
        <p14:creationId xmlns:p14="http://schemas.microsoft.com/office/powerpoint/2010/main" val="170423309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AE06A1-761E-4D0F-9852-9FBD750F34B2}"/>
              </a:ext>
            </a:extLst>
          </p:cNvPr>
          <p:cNvGraphicFramePr>
            <a:graphicFrameLocks noGrp="1"/>
          </p:cNvGraphicFramePr>
          <p:nvPr>
            <p:extLst>
              <p:ext uri="{D42A27DB-BD31-4B8C-83A1-F6EECF244321}">
                <p14:modId xmlns:p14="http://schemas.microsoft.com/office/powerpoint/2010/main" val="2342941840"/>
              </p:ext>
            </p:extLst>
          </p:nvPr>
        </p:nvGraphicFramePr>
        <p:xfrm>
          <a:off x="1136072" y="1099126"/>
          <a:ext cx="10289309" cy="5173006"/>
        </p:xfrm>
        <a:graphic>
          <a:graphicData uri="http://schemas.openxmlformats.org/drawingml/2006/table">
            <a:tbl>
              <a:tblPr firstRow="1" firstCol="1" bandRow="1">
                <a:tableStyleId>{2D5ABB26-0587-4C30-8999-92F81FD0307C}</a:tableStyleId>
              </a:tblPr>
              <a:tblGrid>
                <a:gridCol w="2106505">
                  <a:extLst>
                    <a:ext uri="{9D8B030D-6E8A-4147-A177-3AD203B41FA5}">
                      <a16:colId xmlns:a16="http://schemas.microsoft.com/office/drawing/2014/main" val="2759514857"/>
                    </a:ext>
                  </a:extLst>
                </a:gridCol>
                <a:gridCol w="8182804">
                  <a:extLst>
                    <a:ext uri="{9D8B030D-6E8A-4147-A177-3AD203B41FA5}">
                      <a16:colId xmlns:a16="http://schemas.microsoft.com/office/drawing/2014/main" val="2952379237"/>
                    </a:ext>
                  </a:extLst>
                </a:gridCol>
              </a:tblGrid>
              <a:tr h="173503">
                <a:tc>
                  <a:txBody>
                    <a:bodyPr/>
                    <a:lstStyle/>
                    <a:p>
                      <a:pPr marL="0" marR="0" algn="l">
                        <a:lnSpc>
                          <a:spcPct val="107000"/>
                        </a:lnSpc>
                        <a:spcBef>
                          <a:spcPts val="0"/>
                        </a:spcBef>
                        <a:spcAft>
                          <a:spcPts val="0"/>
                        </a:spcAft>
                      </a:pPr>
                      <a:r>
                        <a:rPr lang="en-US" sz="1600" b="1" dirty="0">
                          <a:solidFill>
                            <a:schemeClr val="bg1"/>
                          </a:solidFill>
                          <a:effectLst/>
                        </a:rPr>
                        <a:t>Library</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Purpose and 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02216308"/>
                  </a:ext>
                </a:extLst>
              </a:tr>
              <a:tr h="1087268">
                <a:tc>
                  <a:txBody>
                    <a:bodyPr/>
                    <a:lstStyle/>
                    <a:p>
                      <a:pPr marL="0" marR="0" algn="l">
                        <a:lnSpc>
                          <a:spcPct val="107000"/>
                        </a:lnSpc>
                        <a:spcBef>
                          <a:spcPts val="0"/>
                        </a:spcBef>
                        <a:spcAft>
                          <a:spcPts val="0"/>
                        </a:spcAft>
                      </a:pPr>
                      <a:r>
                        <a:rPr lang="en-US" sz="1600" b="1" dirty="0">
                          <a:solidFill>
                            <a:schemeClr val="bg1"/>
                          </a:solidFill>
                          <a:effectLst/>
                        </a:rPr>
                        <a:t>3Dorfi</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3D model generation from images</a:t>
                      </a:r>
                    </a:p>
                    <a:p>
                      <a:pPr marL="0" marR="0" algn="l">
                        <a:lnSpc>
                          <a:spcPct val="107000"/>
                        </a:lnSpc>
                        <a:spcBef>
                          <a:spcPts val="0"/>
                        </a:spcBef>
                        <a:spcAft>
                          <a:spcPts val="0"/>
                        </a:spcAft>
                      </a:pPr>
                      <a:r>
                        <a:rPr lang="en-US" sz="1400" dirty="0">
                          <a:effectLst/>
                        </a:rPr>
                        <a:t>Useful for making the 3d models</a:t>
                      </a:r>
                    </a:p>
                    <a:p>
                      <a:pPr marL="0" marR="0" algn="l">
                        <a:lnSpc>
                          <a:spcPct val="107000"/>
                        </a:lnSpc>
                        <a:spcBef>
                          <a:spcPts val="0"/>
                        </a:spcBef>
                        <a:spcAft>
                          <a:spcPts val="0"/>
                        </a:spcAft>
                      </a:pPr>
                      <a:r>
                        <a:rPr lang="en-US" sz="1400" dirty="0">
                          <a:effectLst/>
                        </a:rPr>
                        <a:t>Java library?</a:t>
                      </a:r>
                      <a:br>
                        <a:rPr lang="en-US" sz="1400" dirty="0">
                          <a:effectLst/>
                        </a:rPr>
                      </a:br>
                      <a:r>
                        <a:rPr lang="en-US" sz="1400" dirty="0">
                          <a:effectLst/>
                        </a:rPr>
                        <a:t>We don’t know enough about this as to whether we can take code from this and use it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28056589"/>
                  </a:ext>
                </a:extLst>
              </a:tr>
              <a:tr h="173503">
                <a:tc>
                  <a:txBody>
                    <a:bodyPr/>
                    <a:lstStyle/>
                    <a:p>
                      <a:pPr marL="0" marR="0" algn="l">
                        <a:lnSpc>
                          <a:spcPct val="107000"/>
                        </a:lnSpc>
                        <a:spcBef>
                          <a:spcPts val="0"/>
                        </a:spcBef>
                        <a:spcAft>
                          <a:spcPts val="0"/>
                        </a:spcAft>
                      </a:pPr>
                      <a:r>
                        <a:rPr lang="en-US" sz="1600" b="1" dirty="0">
                          <a:solidFill>
                            <a:schemeClr val="bg1"/>
                          </a:solidFill>
                          <a:effectLst/>
                        </a:rPr>
                        <a:t>Java 3D</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Manipulation for 3D objects in java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6789190"/>
                  </a:ext>
                </a:extLst>
              </a:tr>
              <a:tr h="721762">
                <a:tc>
                  <a:txBody>
                    <a:bodyPr/>
                    <a:lstStyle/>
                    <a:p>
                      <a:pPr marL="0" marR="0" algn="l">
                        <a:lnSpc>
                          <a:spcPct val="107000"/>
                        </a:lnSpc>
                        <a:spcBef>
                          <a:spcPts val="0"/>
                        </a:spcBef>
                        <a:spcAft>
                          <a:spcPts val="0"/>
                        </a:spcAft>
                      </a:pPr>
                      <a:r>
                        <a:rPr lang="en-US" sz="1600" b="1">
                          <a:solidFill>
                            <a:schemeClr val="bg1"/>
                          </a:solidFill>
                          <a:effectLst/>
                        </a:rPr>
                        <a:t>AliceVision</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3d photogrammetry library that can reconstruct 3d models from images</a:t>
                      </a:r>
                    </a:p>
                    <a:p>
                      <a:pPr marL="0" marR="0" algn="l">
                        <a:lnSpc>
                          <a:spcPct val="107000"/>
                        </a:lnSpc>
                        <a:spcBef>
                          <a:spcPts val="0"/>
                        </a:spcBef>
                        <a:spcAft>
                          <a:spcPts val="0"/>
                        </a:spcAft>
                      </a:pPr>
                      <a:r>
                        <a:rPr lang="en-US" sz="1400" u="sng" dirty="0">
                          <a:effectLst/>
                          <a:hlinkClick r:id="rId2"/>
                        </a:rPr>
                        <a:t>https://github.com/alicevision/AliceVision</a:t>
                      </a:r>
                      <a:endParaRPr lang="en-US" sz="1400" dirty="0">
                        <a:effectLst/>
                      </a:endParaRPr>
                    </a:p>
                    <a:p>
                      <a:pPr marL="0" marR="0" algn="l">
                        <a:lnSpc>
                          <a:spcPct val="107000"/>
                        </a:lnSpc>
                        <a:spcBef>
                          <a:spcPts val="0"/>
                        </a:spcBef>
                        <a:spcAft>
                          <a:spcPts val="0"/>
                        </a:spcAft>
                      </a:pPr>
                      <a:r>
                        <a:rPr lang="en-US" sz="1400" dirty="0">
                          <a:effectLst/>
                        </a:rPr>
                        <a:t>downside is it is written in 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55757161"/>
                  </a:ext>
                </a:extLst>
              </a:tr>
              <a:tr h="904515">
                <a:tc>
                  <a:txBody>
                    <a:bodyPr/>
                    <a:lstStyle/>
                    <a:p>
                      <a:pPr marL="0" marR="0" algn="l">
                        <a:lnSpc>
                          <a:spcPct val="107000"/>
                        </a:lnSpc>
                        <a:spcBef>
                          <a:spcPts val="0"/>
                        </a:spcBef>
                        <a:spcAft>
                          <a:spcPts val="0"/>
                        </a:spcAft>
                      </a:pPr>
                      <a:r>
                        <a:rPr lang="en-US" sz="1600" b="1" dirty="0">
                          <a:solidFill>
                            <a:schemeClr val="bg1"/>
                          </a:solidFill>
                          <a:effectLst/>
                        </a:rPr>
                        <a:t>OpenCV</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Stands for Open Computer Vision</a:t>
                      </a:r>
                    </a:p>
                    <a:p>
                      <a:pPr marL="0" marR="0" algn="l">
                        <a:lnSpc>
                          <a:spcPct val="107000"/>
                        </a:lnSpc>
                        <a:spcBef>
                          <a:spcPts val="0"/>
                        </a:spcBef>
                        <a:spcAft>
                          <a:spcPts val="0"/>
                        </a:spcAft>
                      </a:pPr>
                      <a:r>
                        <a:rPr lang="en-US" sz="1400">
                          <a:effectLst/>
                        </a:rPr>
                        <a:t>May have java support</a:t>
                      </a:r>
                    </a:p>
                    <a:p>
                      <a:pPr marL="0" marR="0" algn="l">
                        <a:lnSpc>
                          <a:spcPct val="107000"/>
                        </a:lnSpc>
                        <a:spcBef>
                          <a:spcPts val="0"/>
                        </a:spcBef>
                        <a:spcAft>
                          <a:spcPts val="0"/>
                        </a:spcAft>
                      </a:pPr>
                      <a:r>
                        <a:rPr lang="en-US" sz="1400">
                          <a:effectLst/>
                        </a:rPr>
                        <a:t>Does 3d model generation and measurement of objects as well as other functions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3548745"/>
                  </a:ext>
                </a:extLst>
              </a:tr>
              <a:tr h="539009">
                <a:tc>
                  <a:txBody>
                    <a:bodyPr/>
                    <a:lstStyle/>
                    <a:p>
                      <a:pPr marL="0" marR="0" algn="l">
                        <a:lnSpc>
                          <a:spcPct val="107000"/>
                        </a:lnSpc>
                        <a:spcBef>
                          <a:spcPts val="0"/>
                        </a:spcBef>
                        <a:spcAft>
                          <a:spcPts val="0"/>
                        </a:spcAft>
                      </a:pPr>
                      <a:r>
                        <a:rPr lang="en-US" sz="1600" b="1">
                          <a:solidFill>
                            <a:schemeClr val="bg1"/>
                          </a:solidFill>
                          <a:effectLst/>
                        </a:rPr>
                        <a:t>Sumerian</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Amazon solution for 3d modeling in the browser.  Might be something to look at for replacement candidate for rendering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12809597"/>
                  </a:ext>
                </a:extLst>
              </a:tr>
              <a:tr h="356256">
                <a:tc>
                  <a:txBody>
                    <a:bodyPr/>
                    <a:lstStyle/>
                    <a:p>
                      <a:pPr marL="0" marR="0" algn="l">
                        <a:lnSpc>
                          <a:spcPct val="107000"/>
                        </a:lnSpc>
                        <a:spcBef>
                          <a:spcPts val="0"/>
                        </a:spcBef>
                        <a:spcAft>
                          <a:spcPts val="0"/>
                        </a:spcAft>
                      </a:pPr>
                      <a:r>
                        <a:rPr lang="en-US" sz="1600" b="1">
                          <a:solidFill>
                            <a:schemeClr val="bg1"/>
                          </a:solidFill>
                          <a:effectLst/>
                        </a:rPr>
                        <a:t>Avis Web API</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API for pulling data about Avis rentals into Load.IN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3638302"/>
                  </a:ext>
                </a:extLst>
              </a:tr>
              <a:tr h="356256">
                <a:tc>
                  <a:txBody>
                    <a:bodyPr/>
                    <a:lstStyle/>
                    <a:p>
                      <a:pPr marL="0" marR="0" algn="l">
                        <a:lnSpc>
                          <a:spcPct val="107000"/>
                        </a:lnSpc>
                        <a:spcBef>
                          <a:spcPts val="0"/>
                        </a:spcBef>
                        <a:spcAft>
                          <a:spcPts val="0"/>
                        </a:spcAft>
                      </a:pPr>
                      <a:r>
                        <a:rPr lang="en-US" sz="1600" b="1">
                          <a:solidFill>
                            <a:schemeClr val="bg1"/>
                          </a:solidFill>
                          <a:effectLst/>
                        </a:rPr>
                        <a:t>Budget Website</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3">
                  <a:txBody>
                    <a:bodyPr/>
                    <a:lstStyle/>
                    <a:p>
                      <a:pPr marL="0" marR="0" algn="l">
                        <a:lnSpc>
                          <a:spcPct val="107000"/>
                        </a:lnSpc>
                        <a:spcBef>
                          <a:spcPts val="0"/>
                        </a:spcBef>
                        <a:spcAft>
                          <a:spcPts val="0"/>
                        </a:spcAft>
                      </a:pPr>
                      <a:r>
                        <a:rPr lang="en-US" sz="1400" dirty="0">
                          <a:effectLst/>
                        </a:rPr>
                        <a:t>Website for a scrapper to pull in rental information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06093219"/>
                  </a:ext>
                </a:extLst>
              </a:tr>
              <a:tr h="356256">
                <a:tc>
                  <a:txBody>
                    <a:bodyPr/>
                    <a:lstStyle/>
                    <a:p>
                      <a:pPr marL="0" marR="0" algn="l">
                        <a:lnSpc>
                          <a:spcPct val="107000"/>
                        </a:lnSpc>
                        <a:spcBef>
                          <a:spcPts val="0"/>
                        </a:spcBef>
                        <a:spcAft>
                          <a:spcPts val="0"/>
                        </a:spcAft>
                      </a:pPr>
                      <a:r>
                        <a:rPr lang="en-US" sz="1600" b="1">
                          <a:solidFill>
                            <a:schemeClr val="bg1"/>
                          </a:solidFill>
                          <a:effectLst/>
                        </a:rPr>
                        <a:t>U-Haul Website</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459886505"/>
                  </a:ext>
                </a:extLst>
              </a:tr>
              <a:tr h="356256">
                <a:tc>
                  <a:txBody>
                    <a:bodyPr/>
                    <a:lstStyle/>
                    <a:p>
                      <a:pPr marL="0" marR="0" algn="l">
                        <a:lnSpc>
                          <a:spcPct val="107000"/>
                        </a:lnSpc>
                        <a:spcBef>
                          <a:spcPts val="0"/>
                        </a:spcBef>
                        <a:spcAft>
                          <a:spcPts val="0"/>
                        </a:spcAft>
                      </a:pPr>
                      <a:r>
                        <a:rPr lang="en-US" sz="1600" b="1" dirty="0">
                          <a:solidFill>
                            <a:schemeClr val="bg1"/>
                          </a:solidFill>
                          <a:effectLst/>
                        </a:rPr>
                        <a:t>Penske Website</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273569312"/>
                  </a:ext>
                </a:extLst>
              </a:tr>
            </a:tbl>
          </a:graphicData>
        </a:graphic>
      </p:graphicFrame>
      <p:sp>
        <p:nvSpPr>
          <p:cNvPr id="5" name="TextBox 4">
            <a:extLst>
              <a:ext uri="{FF2B5EF4-FFF2-40B4-BE49-F238E27FC236}">
                <a16:creationId xmlns:a16="http://schemas.microsoft.com/office/drawing/2014/main" id="{434D979A-8F95-4EB5-BDB9-E14D17044F08}"/>
              </a:ext>
            </a:extLst>
          </p:cNvPr>
          <p:cNvSpPr txBox="1"/>
          <p:nvPr/>
        </p:nvSpPr>
        <p:spPr>
          <a:xfrm>
            <a:off x="382978" y="145352"/>
            <a:ext cx="11431908" cy="70173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a:lnSpc>
                <a:spcPct val="90000"/>
              </a:lnSpc>
              <a:defRPr sz="4400" spc="-1">
                <a:solidFill>
                  <a:schemeClr val="bg2"/>
                </a:solidFill>
                <a:latin typeface="Gulim"/>
                <a:ea typeface="DejaVu Sans"/>
              </a:defRPr>
            </a:lvl1pPr>
          </a:lstStyle>
          <a:p>
            <a:r>
              <a:rPr lang="en-US" dirty="0"/>
              <a:t>3RD Party Tools</a:t>
            </a:r>
          </a:p>
        </p:txBody>
      </p:sp>
      <p:sp>
        <p:nvSpPr>
          <p:cNvPr id="2" name="CustomShape 3">
            <a:extLst>
              <a:ext uri="{FF2B5EF4-FFF2-40B4-BE49-F238E27FC236}">
                <a16:creationId xmlns:a16="http://schemas.microsoft.com/office/drawing/2014/main" id="{82B742EC-42A7-4707-86B7-FE0BC96BE90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60</a:t>
            </a:r>
            <a:endParaRPr lang="en-US" sz="1200" b="0" strike="noStrike" spc="-1">
              <a:latin typeface="Arial"/>
            </a:endParaRPr>
          </a:p>
        </p:txBody>
      </p:sp>
      <p:sp>
        <p:nvSpPr>
          <p:cNvPr id="3" name="CustomShape 6">
            <a:extLst>
              <a:ext uri="{FF2B5EF4-FFF2-40B4-BE49-F238E27FC236}">
                <a16:creationId xmlns:a16="http://schemas.microsoft.com/office/drawing/2014/main" id="{4503ED75-40EC-41D3-BF16-C0784E5D6293}"/>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1958493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62</a:t>
            </a:r>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11/19/2020</a:t>
            </a:fld>
            <a:endParaRPr lang="en-US" sz="1200" b="0" strike="noStrike" spc="-1">
              <a:latin typeface="Arial"/>
            </a:endParaRPr>
          </a:p>
        </p:txBody>
      </p:sp>
      <p:graphicFrame>
        <p:nvGraphicFramePr>
          <p:cNvPr id="775" name="Table 4"/>
          <p:cNvGraphicFramePr/>
          <p:nvPr>
            <p:extLst>
              <p:ext uri="{D42A27DB-BD31-4B8C-83A1-F6EECF244321}">
                <p14:modId xmlns:p14="http://schemas.microsoft.com/office/powerpoint/2010/main" val="2640688389"/>
              </p:ext>
            </p:extLst>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41841" y="12048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Technical Risks</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63</a:t>
            </a:r>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783" name="CustomShape 5"/>
          <p:cNvSpPr/>
          <p:nvPr/>
        </p:nvSpPr>
        <p:spPr>
          <a:xfrm>
            <a:off x="6819840" y="755628"/>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C-1: End user is inexperienced with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C-1 Mitigation: Implement a tutorial on how to use the application and provide a help feature.</a:t>
            </a:r>
            <a:endParaRPr lang="en-US" sz="1800" b="0" strike="noStrike" spc="-1">
              <a:latin typeface="Arial"/>
            </a:endParaRPr>
          </a:p>
          <a:p>
            <a:pPr>
              <a:lnSpc>
                <a:spcPct val="100000"/>
              </a:lnSpc>
            </a:pPr>
            <a:r>
              <a:rPr lang="en-US" sz="1800" b="0" strike="noStrike" spc="-1">
                <a:solidFill>
                  <a:srgbClr val="FFFFFF"/>
                </a:solidFill>
                <a:latin typeface="Calibri"/>
                <a:ea typeface="DejaVu Sans"/>
              </a:rPr>
              <a:t> </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C-2: End user finds UI challenging to operate.</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C-2: Mitigation: Implement analytics for tracking when a user stop using the application.</a:t>
            </a:r>
            <a:endParaRPr lang="en-US" sz="1800" b="0" strike="noStrike" spc="-1">
              <a:latin typeface="Arial"/>
            </a:endParaRPr>
          </a:p>
          <a:p>
            <a:pPr>
              <a:lnSpc>
                <a:spcPct val="100000"/>
              </a:lnSpc>
            </a:pPr>
            <a:r>
              <a:rPr lang="en-US" sz="1800" b="0" strike="noStrike" spc="-1">
                <a:solidFill>
                  <a:srgbClr val="FFFFFF"/>
                </a:solidFill>
                <a:latin typeface="Calibri"/>
                <a:ea typeface="DejaVu Sans"/>
              </a:rPr>
              <a:t> </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Mitigation: Implement a customer feedback feature that allows the users to disclose his/her issues with the applications.</a:t>
            </a:r>
            <a:endParaRPr lang="en-US" sz="1800" b="0" strike="noStrike" spc="-1">
              <a:latin typeface="Arial"/>
            </a:endParaRPr>
          </a:p>
          <a:p>
            <a:pPr>
              <a:lnSpc>
                <a:spcPct val="100000"/>
              </a:lnSpc>
            </a:pPr>
            <a:r>
              <a:rPr lang="en-US" sz="1800" b="0" strike="noStrike" spc="-1">
                <a:solidFill>
                  <a:srgbClr val="FFFFFF"/>
                </a:solidFill>
                <a:latin typeface="Calibri"/>
                <a:ea typeface="DejaVu Sans"/>
              </a:rPr>
              <a:t> </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C-4: End user doesn’t follow the guidelines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C-4 Mitigation: Implement a feature that allows the user to repeat/reset certain steps in the application as they progress.</a:t>
            </a:r>
            <a:endParaRPr lang="en-US" sz="1800" b="0" strike="noStrike" spc="-1">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024657410"/>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000000"/>
                          </a:solidFill>
                          <a:latin typeface="Calibri"/>
                          <a:ea typeface="Calibri"/>
                        </a:rPr>
                        <a:t>C-1</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r>
                        <a:rPr lang="en-US" sz="1200" b="0" strike="noStrike" spc="-1">
                          <a:solidFill>
                            <a:srgbClr val="000000"/>
                          </a:solidFill>
                          <a:latin typeface="Calibri"/>
                          <a:ea typeface="Calibri"/>
                        </a:rPr>
                        <a:t>C-2</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Arial"/>
                          <a:ea typeface="DejaVu Sans"/>
                        </a:rPr>
                        <a:t>C-3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40756" y="10320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Customer Risks</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64</a:t>
            </a:r>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3" name="CustomShape 5"/>
          <p:cNvSpPr/>
          <p:nvPr/>
        </p:nvSpPr>
        <p:spPr>
          <a:xfrm>
            <a:off x="6819840" y="993600"/>
            <a:ext cx="50990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lvl="0" indent="-285750">
              <a:buFont typeface="Arial" panose="020B0604020202020204" pitchFamily="34" charset="0"/>
              <a:buChar char="•"/>
            </a:pPr>
            <a:r>
              <a:rPr lang="en-US">
                <a:solidFill>
                  <a:schemeClr val="bg1"/>
                </a:solidFill>
                <a:latin typeface="Calibri" panose="020F0502020204030204" pitchFamily="34" charset="0"/>
                <a:cs typeface="Calibri" panose="020F0502020204030204" pitchFamily="34" charset="0"/>
              </a:rPr>
              <a:t>Risk: End user want to ensure the pictures taken of personal information doesn’t fall into the wrong hands. </a:t>
            </a:r>
          </a:p>
          <a:p>
            <a:pPr marL="285750" lvl="0" indent="-285750">
              <a:buFont typeface="Arial" panose="020B0604020202020204" pitchFamily="34" charset="0"/>
              <a:buChar char="•"/>
            </a:pPr>
            <a:r>
              <a:rPr lang="en-US">
                <a:solidFill>
                  <a:schemeClr val="bg1"/>
                </a:solidFill>
                <a:latin typeface="Calibri" panose="020F0502020204030204" pitchFamily="34" charset="0"/>
                <a:cs typeface="Calibri" panose="020F0502020204030204" pitchFamily="34" charset="0"/>
              </a:rPr>
              <a:t>Mitigation: During the feedback stage after a move, have the end user have the ability to delete personal information collected during the move. </a:t>
            </a:r>
          </a:p>
          <a:p>
            <a:r>
              <a:rPr lang="en-US">
                <a:solidFill>
                  <a:schemeClr val="bg1"/>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a:solidFill>
                  <a:schemeClr val="bg1"/>
                </a:solidFill>
                <a:latin typeface="Calibri" panose="020F0502020204030204" pitchFamily="34" charset="0"/>
                <a:cs typeface="Calibri" panose="020F0502020204030204" pitchFamily="34" charset="0"/>
              </a:rPr>
              <a:t>Risk: End user wants to ensure his/her data isn’t being collected for nefarious purposes.</a:t>
            </a:r>
          </a:p>
          <a:p>
            <a:pPr marL="285750" lvl="0" indent="-285750">
              <a:buFont typeface="Arial" panose="020B0604020202020204" pitchFamily="34" charset="0"/>
              <a:buChar char="•"/>
            </a:pPr>
            <a:r>
              <a:rPr lang="en-US">
                <a:solidFill>
                  <a:schemeClr val="bg1"/>
                </a:solidFill>
                <a:latin typeface="Calibri" panose="020F0502020204030204" pitchFamily="34" charset="0"/>
                <a:cs typeface="Calibri" panose="020F0502020204030204" pitchFamily="34" charset="0"/>
              </a:rPr>
              <a:t>Mitigation: Allow the end user to opt out of the analytics program inside of the user settings and disclose what his/her data is being used for.</a:t>
            </a: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307335266"/>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r>
                        <a:rPr lang="en-US" sz="1400"/>
                        <a:t>S-1,S-2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2" name="CustomShape 2">
            <a:extLst>
              <a:ext uri="{FF2B5EF4-FFF2-40B4-BE49-F238E27FC236}">
                <a16:creationId xmlns:a16="http://schemas.microsoft.com/office/drawing/2014/main" id="{EA833DB0-2F11-4772-91E5-901E3E6B6B12}"/>
              </a:ext>
            </a:extLst>
          </p:cNvPr>
          <p:cNvSpPr/>
          <p:nvPr/>
        </p:nvSpPr>
        <p:spPr>
          <a:xfrm>
            <a:off x="838081" y="12905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Security Risks</a:t>
            </a:r>
          </a:p>
        </p:txBody>
      </p:sp>
    </p:spTree>
    <p:extLst>
      <p:ext uri="{BB962C8B-B14F-4D97-AF65-F5344CB8AC3E}">
        <p14:creationId xmlns:p14="http://schemas.microsoft.com/office/powerpoint/2010/main" val="3796267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11/19/2020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lIns="91440" tIns="45720" rIns="91440" bIns="45720" anchor="ctr">
            <a:noAutofit/>
          </a:bodyPr>
          <a:lstStyle/>
          <a:p>
            <a:pPr algn="r">
              <a:lnSpc>
                <a:spcPct val="100000"/>
              </a:lnSpc>
              <a:tabLst>
                <a:tab pos="0" algn="l"/>
              </a:tabLst>
            </a:pPr>
            <a:r>
              <a:rPr lang="en-US" sz="1200" b="1" spc="-1">
                <a:solidFill>
                  <a:srgbClr val="FFFFFF"/>
                </a:solidFill>
                <a:latin typeface="Gulim"/>
              </a:rPr>
              <a:t>65</a:t>
            </a:r>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Load.In will provide customized expert instructions</a:t>
            </a:r>
            <a:endParaRPr lang="en-US" sz="28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Truck loading instructions based on photogrammetry</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Cost minimization based on input data</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a:solidFill>
                  <a:srgbClr val="FFFFFF"/>
                </a:solidFill>
                <a:latin typeface="Gulim"/>
              </a:rPr>
              <a:t>Provide unique insights to moves due to captured analytics</a:t>
            </a:r>
            <a:endParaRPr lang="en-US" sz="2400" b="0" strike="noStrike" spc="-1">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22430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Conclusion</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66</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Sources:</a:t>
            </a:r>
            <a:endParaRPr lang="en-US" sz="4400" b="0" strike="noStrike" spc="-1">
              <a:solidFill>
                <a:schemeClr val="bg1"/>
              </a:solidFill>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67</a:t>
            </a:r>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Top 5 Moving Mistakes Across America. (2019, August 13). Article. https://www.article.com/blog/top-5-moving-mistakes/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(n.d.). Optimizing &amp; Machining | </a:t>
            </a: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a:t>
            </a:r>
            <a:r>
              <a:rPr lang="en-US" sz="1200" b="0" strike="noStrike" spc="-1" err="1">
                <a:solidFill>
                  <a:schemeClr val="bg1"/>
                </a:solidFill>
                <a:latin typeface="Gulim"/>
                <a:ea typeface="DejaVu Sans"/>
              </a:rPr>
              <a:t>CADCode.Com</a:t>
            </a:r>
            <a:r>
              <a:rPr lang="en-US" sz="1200" b="0" strike="noStrike" spc="-1">
                <a:solidFill>
                  <a:schemeClr val="bg1"/>
                </a:solidFill>
                <a:latin typeface="Gulim"/>
                <a:ea typeface="DejaVu Sans"/>
              </a:rPr>
              <a:t>. Retrieved September 20, 2020, from https://www.cadcode.com/category/categories/optimizing-machining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Wood, T. (2020, January 6). Moving Industry Statistics. </a:t>
            </a:r>
            <a:r>
              <a:rPr lang="en-US" sz="1200" b="0" strike="noStrike" spc="-1" err="1">
                <a:solidFill>
                  <a:schemeClr val="bg1"/>
                </a:solidFill>
                <a:latin typeface="Gulim"/>
                <a:ea typeface="DejaVu Sans"/>
              </a:rPr>
              <a:t>MoveBuddha</a:t>
            </a:r>
            <a:r>
              <a:rPr lang="en-US" sz="1200" b="0" strike="noStrike" spc="-1">
                <a:solidFill>
                  <a:schemeClr val="bg1"/>
                </a:solidFill>
                <a:latin typeface="Gulim"/>
                <a:ea typeface="DejaVu Sans"/>
              </a:rPr>
              <a:t>. https://www.movebuddha.com/blog/moving-industry-statistics/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Nat and Friends. (2017, April 18). Google Earth’s Incredible 3D Imagery, Explained. YouTube. https://www.youtube.com/watch?v=suo_aUTUpps&amp;feature=youtu.be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Collins, T. (2018, April 20). A Look Into Photogrammetry and Video Games - Tiger Collins. Medium. https://medium.com/@homicidalnacho/a-look-into-photogrammetry-and-video-games-71d602f51c31</a:t>
            </a:r>
            <a:br/>
            <a:r>
              <a:rPr lang="en-US" sz="1200"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2" name="CustomShape 2">
            <a:extLst>
              <a:ext uri="{FF2B5EF4-FFF2-40B4-BE49-F238E27FC236}">
                <a16:creationId xmlns:a16="http://schemas.microsoft.com/office/drawing/2014/main" id="{A38AD18E-D256-4C1D-B737-90CF812F3557}"/>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Sources</a:t>
            </a:r>
            <a:endParaRPr lang="en-US" sz="4400"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Glossary:</a:t>
            </a:r>
            <a:endParaRPr lang="en-US" sz="4400" b="0" strike="noStrike" spc="-1">
              <a:solidFill>
                <a:schemeClr val="bg1"/>
              </a:solidFill>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68</a:t>
            </a:r>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1400" b="0" strike="noStrike" spc="-1">
                <a:solidFill>
                  <a:schemeClr val="bg1"/>
                </a:solidFill>
                <a:latin typeface="Gulim"/>
                <a:ea typeface="DejaVu Sans"/>
              </a:rPr>
              <a:t>*All definitions are sourced from Wikipedia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Photogrammetry</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Algorithm	</a:t>
            </a:r>
            <a:endParaRPr lang="en-US" sz="1400" b="0" strike="noStrike" spc="-1">
              <a:solidFill>
                <a:schemeClr val="bg1"/>
              </a:solidFill>
              <a:latin typeface="Arial"/>
            </a:endParaRPr>
          </a:p>
          <a:p>
            <a:pPr>
              <a:lnSpc>
                <a:spcPct val="90000"/>
              </a:lnSpc>
            </a:pPr>
            <a:r>
              <a:rPr lang="en-US" sz="1400" b="0" strike="noStrike" spc="-1">
                <a:solidFill>
                  <a:schemeClr val="bg1"/>
                </a:solidFill>
                <a:latin typeface="Gulim"/>
                <a:ea typeface="DejaVu Sans"/>
              </a:rPr>
              <a:t>A finite sequence of well-defined, computer-implementable instructions, typically to solve a class of problems or to perform a computation.</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Professional movers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Professionals who move all your belongings for you from one place to another.</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Packing problems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2" name="CustomShape 2">
            <a:extLst>
              <a:ext uri="{FF2B5EF4-FFF2-40B4-BE49-F238E27FC236}">
                <a16:creationId xmlns:a16="http://schemas.microsoft.com/office/drawing/2014/main" id="{FE3C2D24-1B5C-4798-8CD5-CE93525DC24F}"/>
              </a:ext>
            </a:extLst>
          </p:cNvPr>
          <p:cNvSpPr/>
          <p:nvPr/>
        </p:nvSpPr>
        <p:spPr>
          <a:xfrm>
            <a:off x="838080" y="189667"/>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Glossary</a:t>
            </a: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Glossary:</a:t>
            </a:r>
            <a:endParaRPr lang="en-US" sz="4400" b="0" strike="noStrike" spc="-1">
              <a:solidFill>
                <a:schemeClr val="bg1"/>
              </a:solidFill>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69</a:t>
            </a:r>
            <a:endParaRPr lang="en-US" sz="12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2" name="CustomShape 2">
            <a:extLst>
              <a:ext uri="{FF2B5EF4-FFF2-40B4-BE49-F238E27FC236}">
                <a16:creationId xmlns:a16="http://schemas.microsoft.com/office/drawing/2014/main" id="{FE3C2D24-1B5C-4798-8CD5-CE93525DC24F}"/>
              </a:ext>
            </a:extLst>
          </p:cNvPr>
          <p:cNvSpPr/>
          <p:nvPr/>
        </p:nvSpPr>
        <p:spPr>
          <a:xfrm>
            <a:off x="838080" y="189667"/>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a:t>
            </a:r>
          </a:p>
        </p:txBody>
      </p:sp>
    </p:spTree>
    <p:extLst>
      <p:ext uri="{BB962C8B-B14F-4D97-AF65-F5344CB8AC3E}">
        <p14:creationId xmlns:p14="http://schemas.microsoft.com/office/powerpoint/2010/main" val="316613499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7</a:t>
            </a:r>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5673717-6B40-429D-830E-A7ACA4A587F8}"/>
              </a:ext>
            </a:extLst>
          </p:cNvPr>
          <p:cNvGraphicFramePr>
            <a:graphicFrameLocks noGrp="1"/>
          </p:cNvGraphicFramePr>
          <p:nvPr>
            <p:extLst>
              <p:ext uri="{D42A27DB-BD31-4B8C-83A1-F6EECF244321}">
                <p14:modId xmlns:p14="http://schemas.microsoft.com/office/powerpoint/2010/main" val="596168574"/>
              </p:ext>
            </p:extLst>
          </p:nvPr>
        </p:nvGraphicFramePr>
        <p:xfrm>
          <a:off x="380575" y="1629309"/>
          <a:ext cx="3263594" cy="4399638"/>
        </p:xfrm>
        <a:graphic>
          <a:graphicData uri="http://schemas.openxmlformats.org/drawingml/2006/table">
            <a:tbl>
              <a:tblPr firstRow="1" firstCol="1" bandRow="1">
                <a:tableStyleId>{5C22544A-7EE6-4342-B048-85BDC9FD1C3A}</a:tableStyleId>
              </a:tblPr>
              <a:tblGrid>
                <a:gridCol w="1631797">
                  <a:extLst>
                    <a:ext uri="{9D8B030D-6E8A-4147-A177-3AD203B41FA5}">
                      <a16:colId xmlns:a16="http://schemas.microsoft.com/office/drawing/2014/main" val="2202125106"/>
                    </a:ext>
                  </a:extLst>
                </a:gridCol>
                <a:gridCol w="1631797">
                  <a:extLst>
                    <a:ext uri="{9D8B030D-6E8A-4147-A177-3AD203B41FA5}">
                      <a16:colId xmlns:a16="http://schemas.microsoft.com/office/drawing/2014/main" val="2704549217"/>
                    </a:ext>
                  </a:extLst>
                </a:gridCol>
              </a:tblGrid>
              <a:tr h="24720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Estimated Targeted Value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0680732"/>
                  </a:ext>
                </a:extLst>
              </a:tr>
              <a:tr h="37519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Amazon EFS (Elastic File System)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908221"/>
                  </a:ext>
                </a:extLst>
              </a:tr>
              <a:tr h="2069211">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500,000 persisted moves at 200 photos for inventory</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 photo = 55.84 Mb</a:t>
                      </a:r>
                    </a:p>
                    <a:p>
                      <a:pPr marL="0" marR="0">
                        <a:lnSpc>
                          <a:spcPct val="107000"/>
                        </a:lnSpc>
                        <a:spcBef>
                          <a:spcPts val="0"/>
                        </a:spcBef>
                        <a:spcAft>
                          <a:spcPts val="0"/>
                        </a:spcAft>
                      </a:pPr>
                      <a:r>
                        <a:rPr lang="en-US" sz="1100" dirty="0">
                          <a:effectLst/>
                        </a:rPr>
                        <a:t>200 photos = 11,168 Mb</a:t>
                      </a:r>
                    </a:p>
                    <a:p>
                      <a:pPr marL="0" marR="0">
                        <a:lnSpc>
                          <a:spcPct val="107000"/>
                        </a:lnSpc>
                        <a:spcBef>
                          <a:spcPts val="0"/>
                        </a:spcBef>
                        <a:spcAft>
                          <a:spcPts val="0"/>
                        </a:spcAft>
                      </a:pPr>
                      <a:r>
                        <a:rPr lang="en-US" sz="1100" dirty="0">
                          <a:effectLst/>
                        </a:rPr>
                        <a:t>@ 500,000 Customers</a:t>
                      </a:r>
                    </a:p>
                    <a:p>
                      <a:pPr marL="0" marR="0">
                        <a:lnSpc>
                          <a:spcPct val="107000"/>
                        </a:lnSpc>
                        <a:spcBef>
                          <a:spcPts val="0"/>
                        </a:spcBef>
                        <a:spcAft>
                          <a:spcPts val="0"/>
                        </a:spcAft>
                      </a:pPr>
                      <a:r>
                        <a:rPr lang="en-US" sz="1100" dirty="0">
                          <a:effectLst/>
                        </a:rPr>
                        <a:t>6.226 * 10^5 TB</a:t>
                      </a:r>
                    </a:p>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9026982"/>
                  </a:ext>
                </a:extLst>
              </a:tr>
              <a:tr h="1548638">
                <a:tc>
                  <a:txBody>
                    <a:bodyPr/>
                    <a:lstStyle/>
                    <a:p>
                      <a:pPr marL="0" marR="0">
                        <a:lnSpc>
                          <a:spcPct val="107000"/>
                        </a:lnSpc>
                        <a:spcBef>
                          <a:spcPts val="0"/>
                        </a:spcBef>
                        <a:spcAft>
                          <a:spcPts val="0"/>
                        </a:spcAft>
                      </a:pPr>
                      <a:r>
                        <a:rPr lang="en-US" sz="1100" err="1">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Capable of max 100,000 * 55.84 Mb in under 5 seconds</a:t>
                      </a:r>
                    </a:p>
                    <a:p>
                      <a:pPr marL="0" marR="0">
                        <a:lnSpc>
                          <a:spcPct val="107000"/>
                        </a:lnSpc>
                        <a:spcBef>
                          <a:spcPts val="0"/>
                        </a:spcBef>
                        <a:spcAft>
                          <a:spcPts val="0"/>
                        </a:spcAft>
                      </a:pPr>
                      <a:r>
                        <a:rPr lang="en-US" sz="1100" dirty="0">
                          <a:effectLst/>
                        </a:rPr>
                        <a:t>(be able to store a photo for 100,000 simultaneous moves in under 5 seconds)</a:t>
                      </a:r>
                    </a:p>
                    <a:p>
                      <a:pPr marL="0" marR="0">
                        <a:lnSpc>
                          <a:spcPct val="107000"/>
                        </a:lnSpc>
                        <a:spcBef>
                          <a:spcPts val="0"/>
                        </a:spcBef>
                        <a:spcAft>
                          <a:spcPts val="0"/>
                        </a:spcAft>
                      </a:pPr>
                      <a:r>
                        <a:rPr lang="en-US" sz="1100" dirty="0">
                          <a:effectLst/>
                        </a:rPr>
                        <a:t>Approx. 139.6 GB/s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1714689"/>
                  </a:ext>
                </a:extLst>
              </a:tr>
            </a:tbl>
          </a:graphicData>
        </a:graphic>
      </p:graphicFrame>
      <p:graphicFrame>
        <p:nvGraphicFramePr>
          <p:cNvPr id="4" name="Table 3">
            <a:extLst>
              <a:ext uri="{FF2B5EF4-FFF2-40B4-BE49-F238E27FC236}">
                <a16:creationId xmlns:a16="http://schemas.microsoft.com/office/drawing/2014/main" id="{9CC19EF5-ABCF-4F83-9B8D-11C6210661B0}"/>
              </a:ext>
            </a:extLst>
          </p:cNvPr>
          <p:cNvGraphicFramePr>
            <a:graphicFrameLocks noGrp="1"/>
          </p:cNvGraphicFramePr>
          <p:nvPr>
            <p:extLst>
              <p:ext uri="{D42A27DB-BD31-4B8C-83A1-F6EECF244321}">
                <p14:modId xmlns:p14="http://schemas.microsoft.com/office/powerpoint/2010/main" val="2159767619"/>
              </p:ext>
            </p:extLst>
          </p:nvPr>
        </p:nvGraphicFramePr>
        <p:xfrm>
          <a:off x="3929304" y="1603751"/>
          <a:ext cx="3785422" cy="4574133"/>
        </p:xfrm>
        <a:graphic>
          <a:graphicData uri="http://schemas.openxmlformats.org/drawingml/2006/table">
            <a:tbl>
              <a:tblPr firstRow="1" firstCol="1" bandRow="1">
                <a:tableStyleId>{5C22544A-7EE6-4342-B048-85BDC9FD1C3A}</a:tableStyleId>
              </a:tblPr>
              <a:tblGrid>
                <a:gridCol w="1892711">
                  <a:extLst>
                    <a:ext uri="{9D8B030D-6E8A-4147-A177-3AD203B41FA5}">
                      <a16:colId xmlns:a16="http://schemas.microsoft.com/office/drawing/2014/main" val="2867844544"/>
                    </a:ext>
                  </a:extLst>
                </a:gridCol>
                <a:gridCol w="1892711">
                  <a:extLst>
                    <a:ext uri="{9D8B030D-6E8A-4147-A177-3AD203B41FA5}">
                      <a16:colId xmlns:a16="http://schemas.microsoft.com/office/drawing/2014/main" val="2713555015"/>
                    </a:ext>
                  </a:extLst>
                </a:gridCol>
              </a:tblGrid>
              <a:tr h="231118">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4376991"/>
                  </a:ext>
                </a:extLst>
              </a:tr>
              <a:tr h="47446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RDS (Relational Database System)</a:t>
                      </a:r>
                    </a:p>
                    <a:p>
                      <a:pPr marL="0" marR="0">
                        <a:lnSpc>
                          <a:spcPct val="107000"/>
                        </a:lnSpc>
                        <a:spcBef>
                          <a:spcPts val="0"/>
                        </a:spcBef>
                        <a:spcAft>
                          <a:spcPts val="0"/>
                        </a:spcAft>
                      </a:pPr>
                      <a:r>
                        <a:rPr lang="en-US" sz="1100">
                          <a:effectLst/>
                        </a:rPr>
                        <a:t>Or Aurora?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8933690"/>
                  </a:ext>
                </a:extLst>
              </a:tr>
              <a:tr h="231118">
                <a:tc>
                  <a:txBody>
                    <a:bodyPr/>
                    <a:lstStyle/>
                    <a:p>
                      <a:pPr marL="0" marR="0">
                        <a:lnSpc>
                          <a:spcPct val="107000"/>
                        </a:lnSpc>
                        <a:spcBef>
                          <a:spcPts val="0"/>
                        </a:spcBef>
                        <a:spcAft>
                          <a:spcPts val="0"/>
                        </a:spcAft>
                      </a:pPr>
                      <a:r>
                        <a:rPr lang="en-US" sz="1100">
                          <a:effectLst/>
                        </a:rPr>
                        <a:t>Vendor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MySQL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839070"/>
                  </a:ext>
                </a:extLst>
              </a:tr>
              <a:tr h="231118">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86191"/>
                  </a:ext>
                </a:extLst>
              </a:tr>
              <a:tr h="1934567">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20 MB per customer of raw SQL data</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Approx. 10 TB database Minimum size @ 500,000 customers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6350996"/>
                  </a:ext>
                </a:extLst>
              </a:tr>
              <a:tr h="231118">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 cores @ 4GHZ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7421553"/>
                  </a:ext>
                </a:extLst>
              </a:tr>
              <a:tr h="96116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read/writes/sec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742346"/>
                  </a:ext>
                </a:extLst>
              </a:tr>
            </a:tbl>
          </a:graphicData>
        </a:graphic>
      </p:graphicFrame>
      <p:graphicFrame>
        <p:nvGraphicFramePr>
          <p:cNvPr id="5" name="Table 4">
            <a:extLst>
              <a:ext uri="{FF2B5EF4-FFF2-40B4-BE49-F238E27FC236}">
                <a16:creationId xmlns:a16="http://schemas.microsoft.com/office/drawing/2014/main" id="{B8826D09-C6BC-44E0-9EC0-362C1DEEFC3E}"/>
              </a:ext>
            </a:extLst>
          </p:cNvPr>
          <p:cNvGraphicFramePr>
            <a:graphicFrameLocks noGrp="1"/>
          </p:cNvGraphicFramePr>
          <p:nvPr>
            <p:extLst>
              <p:ext uri="{D42A27DB-BD31-4B8C-83A1-F6EECF244321}">
                <p14:modId xmlns:p14="http://schemas.microsoft.com/office/powerpoint/2010/main" val="2446170201"/>
              </p:ext>
            </p:extLst>
          </p:nvPr>
        </p:nvGraphicFramePr>
        <p:xfrm>
          <a:off x="7959809" y="1603751"/>
          <a:ext cx="3638656" cy="4574134"/>
        </p:xfrm>
        <a:graphic>
          <a:graphicData uri="http://schemas.openxmlformats.org/drawingml/2006/table">
            <a:tbl>
              <a:tblPr firstRow="1" firstCol="1" bandRow="1">
                <a:tableStyleId>{5C22544A-7EE6-4342-B048-85BDC9FD1C3A}</a:tableStyleId>
              </a:tblPr>
              <a:tblGrid>
                <a:gridCol w="1819328">
                  <a:extLst>
                    <a:ext uri="{9D8B030D-6E8A-4147-A177-3AD203B41FA5}">
                      <a16:colId xmlns:a16="http://schemas.microsoft.com/office/drawing/2014/main" val="2830971557"/>
                    </a:ext>
                  </a:extLst>
                </a:gridCol>
                <a:gridCol w="1819328">
                  <a:extLst>
                    <a:ext uri="{9D8B030D-6E8A-4147-A177-3AD203B41FA5}">
                      <a16:colId xmlns:a16="http://schemas.microsoft.com/office/drawing/2014/main" val="1409152936"/>
                    </a:ext>
                  </a:extLst>
                </a:gridCol>
              </a:tblGrid>
              <a:tr h="32374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8626049"/>
                  </a:ext>
                </a:extLst>
              </a:tr>
              <a:tr h="323744">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9068551"/>
                  </a:ext>
                </a:extLst>
              </a:tr>
              <a:tr h="4444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64GB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17873"/>
                  </a:ext>
                </a:extLst>
              </a:tr>
              <a:tr h="1005498">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76247"/>
                  </a:ext>
                </a:extLst>
              </a:tr>
              <a:tr h="664620">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7043875"/>
                  </a:ext>
                </a:extLst>
              </a:tr>
              <a:tr h="181209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capability of data retrieval (depends on the database </a:t>
                      </a:r>
                      <a:r>
                        <a:rPr lang="en-US" sz="1100" dirty="0" err="1">
                          <a:effectLst/>
                        </a:rPr>
                        <a:t>Iops</a:t>
                      </a:r>
                      <a:r>
                        <a:rPr lang="en-US" sz="1100" dirty="0">
                          <a:effectLst/>
                        </a:rPr>
                        <a:t> as well)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5029017"/>
                  </a:ext>
                </a:extLst>
              </a:tr>
            </a:tbl>
          </a:graphicData>
        </a:graphic>
      </p:graphicFrame>
      <p:sp>
        <p:nvSpPr>
          <p:cNvPr id="7" name="TextBox 6">
            <a:extLst>
              <a:ext uri="{FF2B5EF4-FFF2-40B4-BE49-F238E27FC236}">
                <a16:creationId xmlns:a16="http://schemas.microsoft.com/office/drawing/2014/main" id="{940DEF45-FF4B-4FF1-A1D4-DCC0D332F3E1}"/>
              </a:ext>
            </a:extLst>
          </p:cNvPr>
          <p:cNvSpPr txBox="1"/>
          <p:nvPr/>
        </p:nvSpPr>
        <p:spPr>
          <a:xfrm>
            <a:off x="820449" y="1234419"/>
            <a:ext cx="3184935" cy="369332"/>
          </a:xfrm>
          <a:prstGeom prst="rect">
            <a:avLst/>
          </a:prstGeom>
          <a:noFill/>
        </p:spPr>
        <p:txBody>
          <a:bodyPr wrap="square" rtlCol="0">
            <a:spAutoFit/>
          </a:bodyPr>
          <a:lstStyle/>
          <a:p>
            <a:r>
              <a:rPr lang="en-US" dirty="0"/>
              <a:t>Cloud - Blob Storage</a:t>
            </a:r>
          </a:p>
        </p:txBody>
      </p:sp>
      <p:sp>
        <p:nvSpPr>
          <p:cNvPr id="8" name="TextBox 7">
            <a:extLst>
              <a:ext uri="{FF2B5EF4-FFF2-40B4-BE49-F238E27FC236}">
                <a16:creationId xmlns:a16="http://schemas.microsoft.com/office/drawing/2014/main" id="{F8B1691A-3FC4-4CD6-8DDD-EF43069176D4}"/>
              </a:ext>
            </a:extLst>
          </p:cNvPr>
          <p:cNvSpPr txBox="1"/>
          <p:nvPr/>
        </p:nvSpPr>
        <p:spPr>
          <a:xfrm>
            <a:off x="5132977" y="1196973"/>
            <a:ext cx="1454155" cy="369332"/>
          </a:xfrm>
          <a:prstGeom prst="rect">
            <a:avLst/>
          </a:prstGeom>
          <a:noFill/>
        </p:spPr>
        <p:txBody>
          <a:bodyPr wrap="square" rtlCol="0">
            <a:spAutoFit/>
          </a:bodyPr>
          <a:lstStyle/>
          <a:p>
            <a:r>
              <a:rPr lang="en-US" dirty="0"/>
              <a:t>Cloud - SQL</a:t>
            </a:r>
          </a:p>
        </p:txBody>
      </p:sp>
      <p:sp>
        <p:nvSpPr>
          <p:cNvPr id="9" name="TextBox 8">
            <a:extLst>
              <a:ext uri="{FF2B5EF4-FFF2-40B4-BE49-F238E27FC236}">
                <a16:creationId xmlns:a16="http://schemas.microsoft.com/office/drawing/2014/main" id="{B6EBBCB3-5855-48A3-91E5-EDAF4253C62C}"/>
              </a:ext>
            </a:extLst>
          </p:cNvPr>
          <p:cNvSpPr txBox="1"/>
          <p:nvPr/>
        </p:nvSpPr>
        <p:spPr>
          <a:xfrm>
            <a:off x="8129656" y="1196973"/>
            <a:ext cx="3637935" cy="369332"/>
          </a:xfrm>
          <a:prstGeom prst="rect">
            <a:avLst/>
          </a:prstGeom>
          <a:noFill/>
        </p:spPr>
        <p:txBody>
          <a:bodyPr wrap="square" rtlCol="0">
            <a:spAutoFit/>
          </a:bodyPr>
          <a:lstStyle/>
          <a:p>
            <a:r>
              <a:rPr lang="en-US" dirty="0"/>
              <a:t>Cloud – Web Services/API</a:t>
            </a:r>
          </a:p>
        </p:txBody>
      </p:sp>
      <p:sp>
        <p:nvSpPr>
          <p:cNvPr id="2" name="CustomShape 3">
            <a:extLst>
              <a:ext uri="{FF2B5EF4-FFF2-40B4-BE49-F238E27FC236}">
                <a16:creationId xmlns:a16="http://schemas.microsoft.com/office/drawing/2014/main" id="{E9A62D51-7FF6-4707-B59D-CF5699BD256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70</a:t>
            </a:r>
            <a:endParaRPr lang="en-US" sz="1200" b="0" strike="noStrike" spc="-1">
              <a:latin typeface="Arial"/>
            </a:endParaRPr>
          </a:p>
        </p:txBody>
      </p:sp>
      <p:sp>
        <p:nvSpPr>
          <p:cNvPr id="6" name="CustomShape 6">
            <a:extLst>
              <a:ext uri="{FF2B5EF4-FFF2-40B4-BE49-F238E27FC236}">
                <a16:creationId xmlns:a16="http://schemas.microsoft.com/office/drawing/2014/main" id="{94289533-1CFC-49E1-9DDA-CB4792BDF4C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10" name="CustomShape 2">
            <a:extLst>
              <a:ext uri="{FF2B5EF4-FFF2-40B4-BE49-F238E27FC236}">
                <a16:creationId xmlns:a16="http://schemas.microsoft.com/office/drawing/2014/main" id="{8D13B6F3-DF3E-4431-97A8-ED6026FD54B3}"/>
              </a:ext>
            </a:extLst>
          </p:cNvPr>
          <p:cNvSpPr/>
          <p:nvPr/>
        </p:nvSpPr>
        <p:spPr>
          <a:xfrm>
            <a:off x="380575" y="243591"/>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 - Specifications</a:t>
            </a:r>
          </a:p>
        </p:txBody>
      </p:sp>
    </p:spTree>
    <p:extLst>
      <p:ext uri="{BB962C8B-B14F-4D97-AF65-F5344CB8AC3E}">
        <p14:creationId xmlns:p14="http://schemas.microsoft.com/office/powerpoint/2010/main" val="680583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5302D46-B209-44E4-91F2-16C4A68212C4}"/>
              </a:ext>
            </a:extLst>
          </p:cNvPr>
          <p:cNvGraphicFramePr>
            <a:graphicFrameLocks noGrp="1"/>
          </p:cNvGraphicFramePr>
          <p:nvPr>
            <p:extLst>
              <p:ext uri="{D42A27DB-BD31-4B8C-83A1-F6EECF244321}">
                <p14:modId xmlns:p14="http://schemas.microsoft.com/office/powerpoint/2010/main" val="3716939763"/>
              </p:ext>
            </p:extLst>
          </p:nvPr>
        </p:nvGraphicFramePr>
        <p:xfrm>
          <a:off x="1292319" y="2042648"/>
          <a:ext cx="4158328" cy="3464308"/>
        </p:xfrm>
        <a:graphic>
          <a:graphicData uri="http://schemas.openxmlformats.org/drawingml/2006/table">
            <a:tbl>
              <a:tblPr firstRow="1" firstCol="1" bandRow="1">
                <a:tableStyleId>{5C22544A-7EE6-4342-B048-85BDC9FD1C3A}</a:tableStyleId>
              </a:tblPr>
              <a:tblGrid>
                <a:gridCol w="2079164">
                  <a:extLst>
                    <a:ext uri="{9D8B030D-6E8A-4147-A177-3AD203B41FA5}">
                      <a16:colId xmlns:a16="http://schemas.microsoft.com/office/drawing/2014/main" val="4108983644"/>
                    </a:ext>
                  </a:extLst>
                </a:gridCol>
                <a:gridCol w="2079164">
                  <a:extLst>
                    <a:ext uri="{9D8B030D-6E8A-4147-A177-3AD203B41FA5}">
                      <a16:colId xmlns:a16="http://schemas.microsoft.com/office/drawing/2014/main" val="2578655218"/>
                    </a:ext>
                  </a:extLst>
                </a:gridCol>
              </a:tblGrid>
              <a:tr h="281250">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2944631"/>
                  </a:ext>
                </a:extLst>
              </a:tr>
              <a:tr h="281250">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349526"/>
                  </a:ext>
                </a:extLst>
              </a:tr>
              <a:tr h="281250">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1610116"/>
                  </a:ext>
                </a:extLst>
              </a:tr>
              <a:tr h="873520">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738550"/>
                  </a:ext>
                </a:extLst>
              </a:tr>
              <a:tr h="577384">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5037190"/>
                  </a:ext>
                </a:extLst>
              </a:tr>
              <a:tr h="1169654">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Assuming 20,000 simultaneous users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20,000 * 0.1 MB retrieved data/sec = 2GB /sec capability of data retrieval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2341116"/>
                  </a:ext>
                </a:extLst>
              </a:tr>
            </a:tbl>
          </a:graphicData>
        </a:graphic>
      </p:graphicFrame>
      <p:graphicFrame>
        <p:nvGraphicFramePr>
          <p:cNvPr id="4" name="Table 3">
            <a:extLst>
              <a:ext uri="{FF2B5EF4-FFF2-40B4-BE49-F238E27FC236}">
                <a16:creationId xmlns:a16="http://schemas.microsoft.com/office/drawing/2014/main" id="{DF321C8F-5EA4-4B9C-A87F-D9BA0C23CB23}"/>
              </a:ext>
            </a:extLst>
          </p:cNvPr>
          <p:cNvGraphicFramePr>
            <a:graphicFrameLocks noGrp="1"/>
          </p:cNvGraphicFramePr>
          <p:nvPr>
            <p:extLst>
              <p:ext uri="{D42A27DB-BD31-4B8C-83A1-F6EECF244321}">
                <p14:modId xmlns:p14="http://schemas.microsoft.com/office/powerpoint/2010/main" val="46270699"/>
              </p:ext>
            </p:extLst>
          </p:nvPr>
        </p:nvGraphicFramePr>
        <p:xfrm>
          <a:off x="6318043" y="2042648"/>
          <a:ext cx="3500286" cy="3700286"/>
        </p:xfrm>
        <a:graphic>
          <a:graphicData uri="http://schemas.openxmlformats.org/drawingml/2006/table">
            <a:tbl>
              <a:tblPr firstRow="1" firstCol="1" bandRow="1">
                <a:tableStyleId>{5C22544A-7EE6-4342-B048-85BDC9FD1C3A}</a:tableStyleId>
              </a:tblPr>
              <a:tblGrid>
                <a:gridCol w="1750143">
                  <a:extLst>
                    <a:ext uri="{9D8B030D-6E8A-4147-A177-3AD203B41FA5}">
                      <a16:colId xmlns:a16="http://schemas.microsoft.com/office/drawing/2014/main" val="3411027871"/>
                    </a:ext>
                  </a:extLst>
                </a:gridCol>
                <a:gridCol w="1750143">
                  <a:extLst>
                    <a:ext uri="{9D8B030D-6E8A-4147-A177-3AD203B41FA5}">
                      <a16:colId xmlns:a16="http://schemas.microsoft.com/office/drawing/2014/main" val="1871093825"/>
                    </a:ext>
                  </a:extLst>
                </a:gridCol>
              </a:tblGrid>
              <a:tr h="356931">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664128"/>
                  </a:ext>
                </a:extLst>
              </a:tr>
              <a:tr h="313846">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Lambda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8481314"/>
                  </a:ext>
                </a:extLst>
              </a:tr>
              <a:tr h="3569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615726"/>
                  </a:ext>
                </a:extLst>
              </a:tr>
              <a:tr h="723064">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 MB &lt; All Target Compiled Files &lt; 50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8684160"/>
                  </a:ext>
                </a:extLst>
              </a:tr>
              <a:tr h="644301">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8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888768"/>
                  </a:ext>
                </a:extLst>
              </a:tr>
              <a:tr h="1305213">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1 GB of data from each rental vendor @ 4 vendors</a:t>
                      </a:r>
                    </a:p>
                    <a:p>
                      <a:pPr marL="0" marR="0">
                        <a:lnSpc>
                          <a:spcPct val="107000"/>
                        </a:lnSpc>
                        <a:spcBef>
                          <a:spcPts val="0"/>
                        </a:spcBef>
                        <a:spcAft>
                          <a:spcPts val="0"/>
                        </a:spcAft>
                      </a:pPr>
                      <a:r>
                        <a:rPr lang="en-US" sz="1100">
                          <a:effectLst/>
                        </a:rPr>
                        <a:t> 4GB data in &lt; 30 seconds = 133 MB/s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039602"/>
                  </a:ext>
                </a:extLst>
              </a:tr>
            </a:tbl>
          </a:graphicData>
        </a:graphic>
      </p:graphicFrame>
      <p:sp>
        <p:nvSpPr>
          <p:cNvPr id="6" name="TextBox 5">
            <a:extLst>
              <a:ext uri="{FF2B5EF4-FFF2-40B4-BE49-F238E27FC236}">
                <a16:creationId xmlns:a16="http://schemas.microsoft.com/office/drawing/2014/main" id="{D951E339-3DBE-4032-B3A8-C25C6890E564}"/>
              </a:ext>
            </a:extLst>
          </p:cNvPr>
          <p:cNvSpPr txBox="1"/>
          <p:nvPr/>
        </p:nvSpPr>
        <p:spPr>
          <a:xfrm>
            <a:off x="2011995" y="1328248"/>
            <a:ext cx="3864077" cy="369332"/>
          </a:xfrm>
          <a:prstGeom prst="rect">
            <a:avLst/>
          </a:prstGeom>
          <a:noFill/>
        </p:spPr>
        <p:txBody>
          <a:bodyPr wrap="square" rtlCol="0">
            <a:spAutoFit/>
          </a:bodyPr>
          <a:lstStyle/>
          <a:p>
            <a:r>
              <a:rPr lang="en-US" dirty="0"/>
              <a:t>Cloud - Web Application</a:t>
            </a:r>
          </a:p>
        </p:txBody>
      </p:sp>
      <p:sp>
        <p:nvSpPr>
          <p:cNvPr id="7" name="TextBox 6">
            <a:extLst>
              <a:ext uri="{FF2B5EF4-FFF2-40B4-BE49-F238E27FC236}">
                <a16:creationId xmlns:a16="http://schemas.microsoft.com/office/drawing/2014/main" id="{B45A8ADE-887D-4F59-8F71-A077779D7E86}"/>
              </a:ext>
            </a:extLst>
          </p:cNvPr>
          <p:cNvSpPr txBox="1"/>
          <p:nvPr/>
        </p:nvSpPr>
        <p:spPr>
          <a:xfrm>
            <a:off x="6624702" y="1328248"/>
            <a:ext cx="3303639" cy="369332"/>
          </a:xfrm>
          <a:prstGeom prst="rect">
            <a:avLst/>
          </a:prstGeom>
          <a:noFill/>
        </p:spPr>
        <p:txBody>
          <a:bodyPr wrap="square" rtlCol="0">
            <a:spAutoFit/>
          </a:bodyPr>
          <a:lstStyle/>
          <a:p>
            <a:r>
              <a:rPr lang="en-US" dirty="0"/>
              <a:t>Cloud – Vendor AP Bridge</a:t>
            </a:r>
          </a:p>
        </p:txBody>
      </p:sp>
      <p:sp>
        <p:nvSpPr>
          <p:cNvPr id="2" name="CustomShape 3">
            <a:extLst>
              <a:ext uri="{FF2B5EF4-FFF2-40B4-BE49-F238E27FC236}">
                <a16:creationId xmlns:a16="http://schemas.microsoft.com/office/drawing/2014/main" id="{3B6ABADF-0F04-4371-82D4-1C438FDFBB6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71</a:t>
            </a:r>
            <a:endParaRPr lang="en-US" sz="1200" b="0" strike="noStrike" spc="-1">
              <a:latin typeface="Arial"/>
            </a:endParaRPr>
          </a:p>
        </p:txBody>
      </p:sp>
      <p:sp>
        <p:nvSpPr>
          <p:cNvPr id="5" name="CustomShape 6">
            <a:extLst>
              <a:ext uri="{FF2B5EF4-FFF2-40B4-BE49-F238E27FC236}">
                <a16:creationId xmlns:a16="http://schemas.microsoft.com/office/drawing/2014/main" id="{09CA60B6-7E28-4A1D-A7EA-1D4A74BC26C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8" name="CustomShape 2">
            <a:extLst>
              <a:ext uri="{FF2B5EF4-FFF2-40B4-BE49-F238E27FC236}">
                <a16:creationId xmlns:a16="http://schemas.microsoft.com/office/drawing/2014/main" id="{F671E8CA-6445-4802-BAA2-A08DE0A99A41}"/>
              </a:ext>
            </a:extLst>
          </p:cNvPr>
          <p:cNvSpPr/>
          <p:nvPr/>
        </p:nvSpPr>
        <p:spPr>
          <a:xfrm>
            <a:off x="380575" y="243591"/>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 - Specifications</a:t>
            </a:r>
          </a:p>
        </p:txBody>
      </p:sp>
    </p:spTree>
    <p:extLst>
      <p:ext uri="{BB962C8B-B14F-4D97-AF65-F5344CB8AC3E}">
        <p14:creationId xmlns:p14="http://schemas.microsoft.com/office/powerpoint/2010/main" val="3720211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72</a:t>
            </a:r>
            <a:endParaRPr lang="en-US" sz="1200" b="0" strike="noStrike" spc="-1">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Appendix Data Management</a:t>
            </a:r>
            <a:endParaRPr lang="en-US" sz="4400" b="0" strike="noStrike" spc="-1" dirty="0">
              <a:solidFill>
                <a:schemeClr val="bg2"/>
              </a:solidFill>
              <a:latin typeface="Arial"/>
            </a:endParaRPr>
          </a:p>
        </p:txBody>
      </p:sp>
      <p:graphicFrame>
        <p:nvGraphicFramePr>
          <p:cNvPr id="2" name="Table 1">
            <a:extLst>
              <a:ext uri="{FF2B5EF4-FFF2-40B4-BE49-F238E27FC236}">
                <a16:creationId xmlns:a16="http://schemas.microsoft.com/office/drawing/2014/main" id="{4F1B19E4-28EA-4C62-A05E-427E19A01B5D}"/>
              </a:ext>
            </a:extLst>
          </p:cNvPr>
          <p:cNvGraphicFramePr>
            <a:graphicFrameLocks noGrp="1"/>
          </p:cNvGraphicFramePr>
          <p:nvPr>
            <p:extLst>
              <p:ext uri="{D42A27DB-BD31-4B8C-83A1-F6EECF244321}">
                <p14:modId xmlns:p14="http://schemas.microsoft.com/office/powerpoint/2010/main" val="1362203489"/>
              </p:ext>
            </p:extLst>
          </p:nvPr>
        </p:nvGraphicFramePr>
        <p:xfrm>
          <a:off x="403123" y="934065"/>
          <a:ext cx="11326762" cy="5220928"/>
        </p:xfrm>
        <a:graphic>
          <a:graphicData uri="http://schemas.openxmlformats.org/drawingml/2006/table">
            <a:tbl>
              <a:tblPr firstRow="1" firstCol="1" bandRow="1">
                <a:tableStyleId>{5C22544A-7EE6-4342-B048-85BDC9FD1C3A}</a:tableStyleId>
              </a:tblPr>
              <a:tblGrid>
                <a:gridCol w="2265352">
                  <a:extLst>
                    <a:ext uri="{9D8B030D-6E8A-4147-A177-3AD203B41FA5}">
                      <a16:colId xmlns:a16="http://schemas.microsoft.com/office/drawing/2014/main" val="3424702373"/>
                    </a:ext>
                  </a:extLst>
                </a:gridCol>
                <a:gridCol w="1823653">
                  <a:extLst>
                    <a:ext uri="{9D8B030D-6E8A-4147-A177-3AD203B41FA5}">
                      <a16:colId xmlns:a16="http://schemas.microsoft.com/office/drawing/2014/main" val="2831402151"/>
                    </a:ext>
                  </a:extLst>
                </a:gridCol>
                <a:gridCol w="1259501">
                  <a:extLst>
                    <a:ext uri="{9D8B030D-6E8A-4147-A177-3AD203B41FA5}">
                      <a16:colId xmlns:a16="http://schemas.microsoft.com/office/drawing/2014/main" val="3196869253"/>
                    </a:ext>
                  </a:extLst>
                </a:gridCol>
                <a:gridCol w="3712904">
                  <a:extLst>
                    <a:ext uri="{9D8B030D-6E8A-4147-A177-3AD203B41FA5}">
                      <a16:colId xmlns:a16="http://schemas.microsoft.com/office/drawing/2014/main" val="4032370432"/>
                    </a:ext>
                  </a:extLst>
                </a:gridCol>
                <a:gridCol w="2265352">
                  <a:extLst>
                    <a:ext uri="{9D8B030D-6E8A-4147-A177-3AD203B41FA5}">
                      <a16:colId xmlns:a16="http://schemas.microsoft.com/office/drawing/2014/main" val="4234372671"/>
                    </a:ext>
                  </a:extLst>
                </a:gridCol>
              </a:tblGrid>
              <a:tr h="253663">
                <a:tc>
                  <a:txBody>
                    <a:bodyPr/>
                    <a:lstStyle/>
                    <a:p>
                      <a:pPr marL="0" marR="0">
                        <a:lnSpc>
                          <a:spcPct val="107000"/>
                        </a:lnSpc>
                        <a:spcBef>
                          <a:spcPts val="0"/>
                        </a:spcBef>
                        <a:spcAft>
                          <a:spcPts val="0"/>
                        </a:spcAft>
                      </a:pPr>
                      <a:r>
                        <a:rPr lang="en-US" sz="1100" dirty="0">
                          <a:effectLst/>
                        </a:rPr>
                        <a:t>Data Collected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Source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Persisted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When Removed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Storage 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562386"/>
                  </a:ext>
                </a:extLst>
              </a:tr>
              <a:tr h="253663">
                <a:tc>
                  <a:txBody>
                    <a:bodyPr/>
                    <a:lstStyle/>
                    <a:p>
                      <a:pPr marL="0" marR="0" algn="ctr">
                        <a:lnSpc>
                          <a:spcPct val="107000"/>
                        </a:lnSpc>
                        <a:spcBef>
                          <a:spcPts val="0"/>
                        </a:spcBef>
                        <a:spcAft>
                          <a:spcPts val="0"/>
                        </a:spcAft>
                      </a:pPr>
                      <a:r>
                        <a:rPr lang="en-US" sz="1100">
                          <a:effectLst/>
                        </a:rPr>
                        <a:t>User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9202779"/>
                  </a:ext>
                </a:extLst>
              </a:tr>
              <a:tr h="520750">
                <a:tc>
                  <a:txBody>
                    <a:bodyPr/>
                    <a:lstStyle/>
                    <a:p>
                      <a:pPr marL="0" marR="0" algn="ctr">
                        <a:lnSpc>
                          <a:spcPct val="107000"/>
                        </a:lnSpc>
                        <a:spcBef>
                          <a:spcPts val="0"/>
                        </a:spcBef>
                        <a:spcAft>
                          <a:spcPts val="0"/>
                        </a:spcAft>
                      </a:pPr>
                      <a:r>
                        <a:rPr lang="en-US" sz="1100">
                          <a:effectLst/>
                        </a:rPr>
                        <a:t>Truck Rental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 API</a:t>
                      </a:r>
                    </a:p>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Website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57833814"/>
                  </a:ext>
                </a:extLst>
              </a:tr>
              <a:tr h="520750">
                <a:tc>
                  <a:txBody>
                    <a:bodyPr/>
                    <a:lstStyle/>
                    <a:p>
                      <a:pPr marL="0" marR="0" algn="ctr">
                        <a:lnSpc>
                          <a:spcPct val="107000"/>
                        </a:lnSpc>
                        <a:spcBef>
                          <a:spcPts val="0"/>
                        </a:spcBef>
                        <a:spcAft>
                          <a:spcPts val="0"/>
                        </a:spcAft>
                      </a:pPr>
                      <a:r>
                        <a:rPr lang="en-US" sz="1100" dirty="0">
                          <a:effectLst/>
                        </a:rPr>
                        <a:t>Photos for 3D Model Generation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5">
                  <a:txBody>
                    <a:bodyPr/>
                    <a:lstStyle/>
                    <a:p>
                      <a:pPr marL="0" marR="0" algn="ctr">
                        <a:lnSpc>
                          <a:spcPct val="107000"/>
                        </a:lnSpc>
                        <a:spcBef>
                          <a:spcPts val="0"/>
                        </a:spcBef>
                        <a:spcAft>
                          <a:spcPts val="0"/>
                        </a:spcAft>
                      </a:pPr>
                      <a:r>
                        <a:rPr lang="en-US" sz="1100">
                          <a:effectLst/>
                        </a:rPr>
                        <a:t>Temporarily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After 3D Model Generation Completed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EFS and 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83499749"/>
                  </a:ext>
                </a:extLst>
              </a:tr>
              <a:tr h="520750">
                <a:tc>
                  <a:txBody>
                    <a:bodyPr/>
                    <a:lstStyle/>
                    <a:p>
                      <a:pPr marL="0" marR="0" algn="ctr">
                        <a:lnSpc>
                          <a:spcPct val="107000"/>
                        </a:lnSpc>
                        <a:spcBef>
                          <a:spcPts val="0"/>
                        </a:spcBef>
                        <a:spcAft>
                          <a:spcPts val="0"/>
                        </a:spcAft>
                      </a:pPr>
                      <a:r>
                        <a:rPr lang="en-US" sz="1100">
                          <a:effectLst/>
                        </a:rPr>
                        <a:t>Photos for Box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rowSpan="4">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Triggers:</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Move Completed and Feedback Submitted</a:t>
                      </a:r>
                    </a:p>
                    <a:p>
                      <a:pPr marL="342900" marR="0" lvl="0" indent="-342900">
                        <a:lnSpc>
                          <a:spcPct val="107000"/>
                        </a:lnSpc>
                        <a:spcBef>
                          <a:spcPts val="0"/>
                        </a:spcBef>
                        <a:spcAft>
                          <a:spcPts val="0"/>
                        </a:spcAft>
                        <a:buFont typeface="Symbol" panose="05050102010706020507" pitchFamily="18" charset="2"/>
                        <a:buChar char=""/>
                      </a:pPr>
                      <a:r>
                        <a:rPr lang="en-US" sz="1100">
                          <a:effectLst/>
                        </a:rPr>
                        <a:t>Manual Deletion</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Period of Time After Move Ended</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5470443"/>
                  </a:ext>
                </a:extLst>
              </a:tr>
              <a:tr h="253663">
                <a:tc>
                  <a:txBody>
                    <a:bodyPr/>
                    <a:lstStyle/>
                    <a:p>
                      <a:pPr marL="0" marR="0" algn="ctr">
                        <a:lnSpc>
                          <a:spcPct val="107000"/>
                        </a:lnSpc>
                        <a:spcBef>
                          <a:spcPts val="0"/>
                        </a:spcBef>
                        <a:spcAft>
                          <a:spcPts val="0"/>
                        </a:spcAft>
                      </a:pPr>
                      <a:r>
                        <a:rPr lang="en-US" sz="1100">
                          <a:effectLst/>
                        </a:rPr>
                        <a:t>Move Inventory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rowSpan="7">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0144735"/>
                  </a:ext>
                </a:extLst>
              </a:tr>
              <a:tr h="253663">
                <a:tc>
                  <a:txBody>
                    <a:bodyPr/>
                    <a:lstStyle/>
                    <a:p>
                      <a:pPr marL="0" marR="0" algn="ctr">
                        <a:lnSpc>
                          <a:spcPct val="107000"/>
                        </a:lnSpc>
                        <a:spcBef>
                          <a:spcPts val="0"/>
                        </a:spcBef>
                        <a:spcAft>
                          <a:spcPts val="0"/>
                        </a:spcAft>
                      </a:pPr>
                      <a:r>
                        <a:rPr lang="en-US" sz="1100">
                          <a:effectLst/>
                        </a:rPr>
                        <a:t>Load Plan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96114390"/>
                  </a:ext>
                </a:extLst>
              </a:tr>
              <a:tr h="1095200">
                <a:tc>
                  <a:txBody>
                    <a:bodyPr/>
                    <a:lstStyle/>
                    <a:p>
                      <a:pPr marL="0" marR="0" algn="ctr">
                        <a:lnSpc>
                          <a:spcPct val="107000"/>
                        </a:lnSpc>
                        <a:spcBef>
                          <a:spcPts val="0"/>
                        </a:spcBef>
                        <a:spcAft>
                          <a:spcPts val="0"/>
                        </a:spcAft>
                      </a:pPr>
                      <a:r>
                        <a:rPr lang="en-US" sz="1100">
                          <a:effectLst/>
                        </a:rPr>
                        <a:t>User Location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59116175"/>
                  </a:ext>
                </a:extLst>
              </a:tr>
              <a:tr h="520750">
                <a:tc>
                  <a:txBody>
                    <a:bodyPr/>
                    <a:lstStyle/>
                    <a:p>
                      <a:pPr marL="0" marR="0" algn="ctr">
                        <a:lnSpc>
                          <a:spcPct val="107000"/>
                        </a:lnSpc>
                        <a:spcBef>
                          <a:spcPts val="0"/>
                        </a:spcBef>
                        <a:spcAft>
                          <a:spcPts val="0"/>
                        </a:spcAft>
                      </a:pPr>
                      <a:r>
                        <a:rPr lang="en-US" sz="1100">
                          <a:effectLst/>
                        </a:rPr>
                        <a:t>Anonymous Move Analytics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rowSpan="4">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313684438"/>
                  </a:ext>
                </a:extLst>
              </a:tr>
              <a:tr h="520750">
                <a:tc>
                  <a:txBody>
                    <a:bodyPr/>
                    <a:lstStyle/>
                    <a:p>
                      <a:pPr marL="0" marR="0" algn="ctr">
                        <a:lnSpc>
                          <a:spcPct val="107000"/>
                        </a:lnSpc>
                        <a:spcBef>
                          <a:spcPts val="0"/>
                        </a:spcBef>
                        <a:spcAft>
                          <a:spcPts val="0"/>
                        </a:spcAft>
                      </a:pPr>
                      <a:r>
                        <a:rPr lang="en-US" sz="1100">
                          <a:effectLst/>
                        </a:rPr>
                        <a:t>App Usage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20425632"/>
                  </a:ext>
                </a:extLst>
              </a:tr>
              <a:tr h="253663">
                <a:tc>
                  <a:txBody>
                    <a:bodyPr/>
                    <a:lstStyle/>
                    <a:p>
                      <a:pPr marL="0" marR="0" algn="ctr">
                        <a:lnSpc>
                          <a:spcPct val="107000"/>
                        </a:lnSpc>
                        <a:spcBef>
                          <a:spcPts val="0"/>
                        </a:spcBef>
                        <a:spcAft>
                          <a:spcPts val="0"/>
                        </a:spcAft>
                      </a:pPr>
                      <a:r>
                        <a:rPr lang="en-US" sz="1100">
                          <a:effectLst/>
                        </a:rPr>
                        <a:t>Feedback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70574831"/>
                  </a:ext>
                </a:extLst>
              </a:tr>
              <a:tr h="253663">
                <a:tc>
                  <a:txBody>
                    <a:bodyPr/>
                    <a:lstStyle/>
                    <a:p>
                      <a:pPr marL="0" marR="0" algn="ctr">
                        <a:lnSpc>
                          <a:spcPct val="107000"/>
                        </a:lnSpc>
                        <a:spcBef>
                          <a:spcPts val="0"/>
                        </a:spcBef>
                        <a:spcAft>
                          <a:spcPts val="0"/>
                        </a:spcAft>
                      </a:pPr>
                      <a:r>
                        <a:rPr lang="en-US" sz="1100">
                          <a:effectLst/>
                        </a:rPr>
                        <a:t>Expert Tips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Move Expert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39032797"/>
                  </a:ext>
                </a:extLst>
              </a:tr>
            </a:tbl>
          </a:graphicData>
        </a:graphic>
      </p:graphicFrame>
    </p:spTree>
    <p:extLst>
      <p:ext uri="{BB962C8B-B14F-4D97-AF65-F5344CB8AC3E}">
        <p14:creationId xmlns:p14="http://schemas.microsoft.com/office/powerpoint/2010/main" val="1618735247"/>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11213" y="1480835"/>
            <a:ext cx="5310170" cy="590931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mover I need to be able to reset my own password.</a:t>
            </a:r>
          </a:p>
          <a:p>
            <a:pPr marL="285750" indent="-285750">
              <a:buFont typeface="Arial" panose="020B0604020202020204" pitchFamily="34" charset="0"/>
              <a:buChar char="•"/>
            </a:pPr>
            <a:r>
              <a:rPr lang="en-US">
                <a:solidFill>
                  <a:schemeClr val="bg1"/>
                </a:solidFill>
              </a:rPr>
              <a:t>As a mover I need to be able to unlock my account via email when I have entered too many incorrect passwords.</a:t>
            </a:r>
          </a:p>
          <a:p>
            <a:pPr marL="285750" indent="-285750">
              <a:buFont typeface="Arial" panose="020B0604020202020204" pitchFamily="34" charset="0"/>
              <a:buChar char="•"/>
            </a:pPr>
            <a:r>
              <a:rPr lang="en-US">
                <a:solidFill>
                  <a:schemeClr val="bg1"/>
                </a:solidFill>
              </a:rPr>
              <a:t>As a mover I need to be able to share my move plan with those who are helping me.</a:t>
            </a:r>
          </a:p>
          <a:p>
            <a:pPr marL="285750" indent="-285750">
              <a:buFont typeface="Arial" panose="020B0604020202020204" pitchFamily="34" charset="0"/>
              <a:buChar char="•"/>
            </a:pPr>
            <a:r>
              <a:rPr lang="en-US">
                <a:solidFill>
                  <a:schemeClr val="bg1"/>
                </a:solidFill>
              </a:rPr>
              <a:t>As a mover I need to be able create and delete a move plan.</a:t>
            </a:r>
          </a:p>
          <a:p>
            <a:pPr marL="285750" indent="-285750">
              <a:buFont typeface="Arial" panose="020B0604020202020204" pitchFamily="34" charset="0"/>
              <a:buChar char="•"/>
            </a:pPr>
            <a:r>
              <a:rPr lang="en-US">
                <a:solidFill>
                  <a:schemeClr val="bg1"/>
                </a:solidFill>
              </a:rPr>
              <a:t>As a mover I need to be able to measure my items.</a:t>
            </a:r>
          </a:p>
          <a:p>
            <a:pPr marL="285750" indent="-285750">
              <a:buFont typeface="Arial" panose="020B0604020202020204" pitchFamily="34" charset="0"/>
              <a:buChar char="•"/>
            </a:pPr>
            <a:r>
              <a:rPr lang="en-US">
                <a:solidFill>
                  <a:schemeClr val="bg1"/>
                </a:solidFill>
              </a:rPr>
              <a:t>As a mover I need to be able to reserve and rent a truck.</a:t>
            </a:r>
          </a:p>
          <a:p>
            <a:pPr marL="285750" indent="-285750">
              <a:buFont typeface="Arial" panose="020B0604020202020204" pitchFamily="34" charset="0"/>
              <a:buChar char="•"/>
            </a:pPr>
            <a:r>
              <a:rPr lang="en-US">
                <a:solidFill>
                  <a:schemeClr val="bg1"/>
                </a:solidFill>
              </a:rPr>
              <a:t>As a mover I need to be able to see a catalogue of all my items.</a:t>
            </a:r>
          </a:p>
          <a:p>
            <a:pPr marL="285750" indent="-285750">
              <a:buFont typeface="Arial" panose="020B0604020202020204" pitchFamily="34" charset="0"/>
              <a:buChar char="•"/>
            </a:pPr>
            <a:r>
              <a:rPr lang="en-US">
                <a:solidFill>
                  <a:schemeClr val="bg1"/>
                </a:solidFill>
              </a:rPr>
              <a:t>As a mover I need to be able to ensure specific items are within reach.</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4247317"/>
          </a:xfrm>
          <a:prstGeom prst="rect">
            <a:avLst/>
          </a:prstGeom>
        </p:spPr>
        <p:txBody>
          <a:bodyPr lIns="91440" tIns="45720" rIns="91440" bIns="45720" anchor="t">
            <a:spAutoFit/>
          </a:bodyPr>
          <a:lstStyle/>
          <a:p>
            <a:pPr marL="285750" indent="-285750">
              <a:buFont typeface="Arial" panose="020B0604020202020204" pitchFamily="34" charset="0"/>
              <a:buChar char="•"/>
            </a:pPr>
            <a:r>
              <a:rPr lang="en-US">
                <a:solidFill>
                  <a:srgbClr val="FFFFFF"/>
                </a:solidFill>
                <a:latin typeface="Arial"/>
              </a:rPr>
              <a:t>As a mover I would like to have QR codes to help me organize my boxes</a:t>
            </a:r>
          </a:p>
          <a:p>
            <a:pPr marL="285750" indent="-285750">
              <a:buFont typeface="Arial" panose="020B0604020202020204" pitchFamily="34" charset="0"/>
              <a:buChar char="•"/>
            </a:pPr>
            <a:r>
              <a:rPr lang="en-US">
                <a:solidFill>
                  <a:schemeClr val="bg1"/>
                </a:solidFill>
              </a:rPr>
              <a:t>As a mover I would like to be able to access a tutorial on how to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mover I would like to be able to access a database of commonly found household items.</a:t>
            </a:r>
          </a:p>
          <a:p>
            <a:pPr marL="285750" indent="-285750">
              <a:buFont typeface="Arial" panose="020B0604020202020204" pitchFamily="34" charset="0"/>
              <a:buChar char="•"/>
            </a:pPr>
            <a:r>
              <a:rPr lang="en-US">
                <a:solidFill>
                  <a:schemeClr val="bg1"/>
                </a:solidFill>
              </a:rPr>
              <a:t>As a mover I would like to be able to enter a preference on vehicle I would like to rent.</a:t>
            </a:r>
          </a:p>
          <a:p>
            <a:pPr marL="285750" indent="-285750">
              <a:buFont typeface="Arial" panose="020B0604020202020204" pitchFamily="34" charset="0"/>
              <a:buChar char="•"/>
            </a:pPr>
            <a:r>
              <a:rPr lang="en-US">
                <a:solidFill>
                  <a:schemeClr val="bg1"/>
                </a:solidFill>
              </a:rPr>
              <a:t>As a mover I would like to be able to access tips if I encounter a problem. </a:t>
            </a:r>
          </a:p>
          <a:p>
            <a:pPr marL="285750" indent="-285750">
              <a:buFont typeface="Arial" panose="020B0604020202020204" pitchFamily="34" charset="0"/>
              <a:buChar char="•"/>
            </a:pPr>
            <a:r>
              <a:rPr lang="en-US">
                <a:solidFill>
                  <a:schemeClr val="bg1"/>
                </a:solidFill>
              </a:rPr>
              <a:t>As a mover I would like to be able to rate my experience.</a:t>
            </a:r>
          </a:p>
          <a:p>
            <a:pPr marL="285750" indent="-285750">
              <a:buFont typeface="Arial" panose="020B0604020202020204" pitchFamily="34" charset="0"/>
              <a:buChar char="•"/>
            </a:pPr>
            <a:r>
              <a:rPr lang="en-US">
                <a:solidFill>
                  <a:schemeClr val="bg1"/>
                </a:solidFill>
              </a:rPr>
              <a:t>As a mover I would like to be able to provide feedback.</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1009"/>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A1 - User Stories (Mover)</a:t>
            </a:r>
            <a:endParaRPr lang="en-US" sz="4000">
              <a:solidFill>
                <a:schemeClr val="bg2"/>
              </a:solidFill>
            </a:endParaRPr>
          </a:p>
        </p:txBody>
      </p:sp>
      <p:sp>
        <p:nvSpPr>
          <p:cNvPr id="2" name="CustomShape 3">
            <a:extLst>
              <a:ext uri="{FF2B5EF4-FFF2-40B4-BE49-F238E27FC236}">
                <a16:creationId xmlns:a16="http://schemas.microsoft.com/office/drawing/2014/main" id="{932BFC99-4136-4E27-9969-7A21B21091FA}"/>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73</a:t>
            </a:r>
            <a:endParaRPr lang="en-US" sz="1200" b="0" strike="noStrike" spc="-1">
              <a:latin typeface="Arial"/>
            </a:endParaRPr>
          </a:p>
        </p:txBody>
      </p:sp>
      <p:sp>
        <p:nvSpPr>
          <p:cNvPr id="7" name="CustomShape 6">
            <a:extLst>
              <a:ext uri="{FF2B5EF4-FFF2-40B4-BE49-F238E27FC236}">
                <a16:creationId xmlns:a16="http://schemas.microsoft.com/office/drawing/2014/main" id="{5F3C918D-453D-45D1-A293-4AE1F40AB2C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6007425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website visitor I need to be able to see how </a:t>
            </a:r>
            <a:r>
              <a:rPr lang="en-US" err="1">
                <a:solidFill>
                  <a:schemeClr val="bg1"/>
                </a:solidFill>
              </a:rPr>
              <a:t>Load.In</a:t>
            </a:r>
            <a:r>
              <a:rPr lang="en-US">
                <a:solidFill>
                  <a:schemeClr val="bg1"/>
                </a:solidFill>
              </a:rPr>
              <a:t> works.</a:t>
            </a:r>
          </a:p>
          <a:p>
            <a:pPr marL="285750" indent="-285750">
              <a:buFont typeface="Arial" panose="020B0604020202020204" pitchFamily="34" charset="0"/>
              <a:buChar char="•"/>
            </a:pPr>
            <a:r>
              <a:rPr lang="en-US">
                <a:solidFill>
                  <a:schemeClr val="bg1"/>
                </a:solidFill>
              </a:rPr>
              <a:t>As a website visitor I need to be able to see why I should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website visitor I need to be able to make a user account.</a:t>
            </a:r>
          </a:p>
          <a:p>
            <a:pPr marL="285750" indent="-285750">
              <a:buFont typeface="Arial" panose="020B0604020202020204" pitchFamily="34" charset="0"/>
              <a:buChar char="•"/>
            </a:pPr>
            <a:r>
              <a:rPr lang="en-US">
                <a:solidFill>
                  <a:schemeClr val="bg1"/>
                </a:solidFill>
              </a:rPr>
              <a:t>As a website visitor I need to be able to reset my password.</a:t>
            </a:r>
          </a:p>
          <a:p>
            <a:pPr marL="285750" indent="-285750">
              <a:buFont typeface="Arial" panose="020B0604020202020204" pitchFamily="34" charset="0"/>
              <a:buChar char="•"/>
            </a:pPr>
            <a:r>
              <a:rPr lang="en-US">
                <a:solidFill>
                  <a:schemeClr val="bg1"/>
                </a:solidFill>
              </a:rPr>
              <a:t>As a website visitor I need to be able to download </a:t>
            </a:r>
            <a:r>
              <a:rPr lang="en-US" err="1">
                <a:solidFill>
                  <a:schemeClr val="bg1"/>
                </a:solidFill>
              </a:rPr>
              <a:t>Load.In</a:t>
            </a:r>
            <a:r>
              <a:rPr lang="en-US">
                <a:solidFill>
                  <a:schemeClr val="bg1"/>
                </a:solidFill>
              </a:rPr>
              <a:t>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website visitor I would like to be able to see a Frequently Asked Questions (FAQ) about </a:t>
            </a:r>
            <a:r>
              <a:rPr lang="en-US" err="1">
                <a:solidFill>
                  <a:schemeClr val="bg1"/>
                </a:solidFill>
                <a:ea typeface="+mn-lt"/>
                <a:cs typeface="+mn-lt"/>
              </a:rPr>
              <a:t>Load.In</a:t>
            </a:r>
            <a:endParaRPr lang="en-US">
              <a:solidFill>
                <a:schemeClr val="bg1"/>
              </a:solidFill>
              <a:ea typeface="+mn-lt"/>
              <a:cs typeface="+mn-lt"/>
            </a:endParaRPr>
          </a:p>
          <a:p>
            <a:pPr marL="285750" indent="-285750">
              <a:buFont typeface="Arial"/>
              <a:buChar char="•"/>
            </a:pPr>
            <a:r>
              <a:rPr lang="en-US">
                <a:solidFill>
                  <a:schemeClr val="bg1"/>
                </a:solidFill>
                <a:ea typeface="+mn-lt"/>
                <a:cs typeface="+mn-lt"/>
              </a:rPr>
              <a:t>As a website visitor I would like to be able to see who created </a:t>
            </a:r>
            <a:r>
              <a:rPr lang="en-US" err="1">
                <a:solidFill>
                  <a:schemeClr val="bg1"/>
                </a:solidFill>
                <a:ea typeface="+mn-lt"/>
                <a:cs typeface="+mn-lt"/>
              </a:rPr>
              <a:t>Load.In</a:t>
            </a:r>
            <a:r>
              <a:rPr lang="en-US">
                <a:solidFill>
                  <a:schemeClr val="bg1"/>
                </a:solidFill>
                <a:ea typeface="+mn-lt"/>
                <a:cs typeface="+mn-lt"/>
              </a:rPr>
              <a:t>.</a:t>
            </a:r>
          </a:p>
          <a:p>
            <a:pPr marL="285750" indent="-285750">
              <a:buFont typeface="Arial"/>
              <a:buChar char="•"/>
            </a:pPr>
            <a:r>
              <a:rPr lang="en-US">
                <a:solidFill>
                  <a:schemeClr val="bg1"/>
                </a:solidFill>
                <a:cs typeface="Arial"/>
              </a:rPr>
              <a:t>As a website visitor I would like to be able to see the about information for </a:t>
            </a:r>
            <a:r>
              <a:rPr lang="en-US" err="1">
                <a:solidFill>
                  <a:schemeClr val="bg1"/>
                </a:solidFill>
                <a:cs typeface="Arial"/>
              </a:rPr>
              <a:t>Load.In</a:t>
            </a:r>
            <a:endParaRPr lang="en-US">
              <a:solidFill>
                <a:schemeClr val="bg1"/>
              </a:solidFill>
              <a:cs typeface="Arial"/>
            </a:endParaRPr>
          </a:p>
          <a:p>
            <a:pPr marL="285750" indent="-285750">
              <a:buFont typeface="Arial"/>
              <a:buChar char="•"/>
            </a:pPr>
            <a:r>
              <a:rPr lang="en-US">
                <a:solidFill>
                  <a:schemeClr val="bg1"/>
                </a:solidFill>
                <a:cs typeface="Arial"/>
              </a:rPr>
              <a:t>As a website visitor I would like to be able to subscribe to a mailing list. </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A2 – User Stories (Website Visitor)</a:t>
            </a:r>
            <a:endParaRPr lang="en-US" sz="4000">
              <a:solidFill>
                <a:schemeClr val="bg2"/>
              </a:solidFill>
            </a:endParaRPr>
          </a:p>
        </p:txBody>
      </p:sp>
      <p:sp>
        <p:nvSpPr>
          <p:cNvPr id="2" name="CustomShape 3">
            <a:extLst>
              <a:ext uri="{FF2B5EF4-FFF2-40B4-BE49-F238E27FC236}">
                <a16:creationId xmlns:a16="http://schemas.microsoft.com/office/drawing/2014/main" id="{E2CB5E0D-6647-4F6B-9F44-1010DF14A242}"/>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74</a:t>
            </a:r>
            <a:endParaRPr lang="en-US" sz="1200" b="0" strike="noStrike" spc="-1">
              <a:latin typeface="Arial"/>
            </a:endParaRPr>
          </a:p>
        </p:txBody>
      </p:sp>
      <p:sp>
        <p:nvSpPr>
          <p:cNvPr id="7" name="CustomShape 6">
            <a:extLst>
              <a:ext uri="{FF2B5EF4-FFF2-40B4-BE49-F238E27FC236}">
                <a16:creationId xmlns:a16="http://schemas.microsoft.com/office/drawing/2014/main" id="{698062FD-02CB-48E1-8651-78CF7AF20EEC}"/>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96979389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 expert I need to be able to reset my own password.</a:t>
            </a:r>
          </a:p>
          <a:p>
            <a:pPr marL="285750" indent="-285750">
              <a:buFont typeface="Arial" panose="020B0604020202020204" pitchFamily="34" charset="0"/>
              <a:buChar char="•"/>
            </a:pPr>
            <a:r>
              <a:rPr lang="en-US">
                <a:solidFill>
                  <a:schemeClr val="bg1"/>
                </a:solidFill>
              </a:rPr>
              <a:t>As a move expert I need to be able to unlock my account through email.</a:t>
            </a:r>
          </a:p>
          <a:p>
            <a:pPr marL="285750" indent="-285750">
              <a:buFont typeface="Arial" panose="020B0604020202020204" pitchFamily="34" charset="0"/>
              <a:buChar char="•"/>
            </a:pPr>
            <a:r>
              <a:rPr lang="en-US">
                <a:solidFill>
                  <a:schemeClr val="bg1"/>
                </a:solidFill>
              </a:rPr>
              <a:t>As a move expert I need to be able to create an article about packing.</a:t>
            </a:r>
          </a:p>
          <a:p>
            <a:pPr marL="285750" indent="-285750">
              <a:buFont typeface="Arial" panose="020B0604020202020204" pitchFamily="34" charset="0"/>
              <a:buChar char="•"/>
            </a:pPr>
            <a:r>
              <a:rPr lang="en-US">
                <a:solidFill>
                  <a:schemeClr val="bg1"/>
                </a:solidFill>
              </a:rPr>
              <a:t>As a move expert I need to be able to see ratings on my articles.</a:t>
            </a:r>
          </a:p>
          <a:p>
            <a:pPr marL="285750" indent="-285750">
              <a:buFont typeface="Arial" panose="020B0604020202020204" pitchFamily="34" charset="0"/>
              <a:buChar char="•"/>
            </a:pPr>
            <a:r>
              <a:rPr lang="en-US">
                <a:solidFill>
                  <a:schemeClr val="bg1"/>
                </a:solidFill>
              </a:rPr>
              <a:t>As a move expert I need to be able to see questions asked by movers.</a:t>
            </a:r>
          </a:p>
          <a:p>
            <a:pPr marL="285750" indent="-285750">
              <a:buFont typeface="Arial" panose="020B0604020202020204" pitchFamily="34" charset="0"/>
              <a:buChar char="•"/>
            </a:pPr>
            <a:r>
              <a:rPr lang="en-US">
                <a:solidFill>
                  <a:schemeClr val="bg1"/>
                </a:solidFill>
              </a:rPr>
              <a:t>As a move expert I need to be able to respond to questions asked by movers.</a:t>
            </a:r>
          </a:p>
          <a:p>
            <a:pPr marL="285750" indent="-285750">
              <a:buFont typeface="Arial" panose="020B0604020202020204" pitchFamily="34" charset="0"/>
              <a:buChar char="•"/>
            </a:pPr>
            <a:r>
              <a:rPr lang="en-US">
                <a:solidFill>
                  <a:schemeClr val="bg1"/>
                </a:solidFill>
              </a:rPr>
              <a:t>As a move expert I need to be able to provide video instructions of loading.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3970318"/>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move expert I would like to be able to add images to my articles.</a:t>
            </a:r>
          </a:p>
          <a:p>
            <a:pPr marL="285750" indent="-285750">
              <a:buFont typeface="Arial"/>
              <a:buChar char="•"/>
            </a:pPr>
            <a:r>
              <a:rPr lang="en-US">
                <a:solidFill>
                  <a:schemeClr val="bg1"/>
                </a:solidFill>
                <a:cs typeface="Arial"/>
              </a:rPr>
              <a:t>As a move expert I would like to be able to see heat maps provided by application usage.</a:t>
            </a:r>
          </a:p>
          <a:p>
            <a:pPr marL="285750" indent="-285750">
              <a:buFont typeface="Arial"/>
              <a:buChar char="•"/>
            </a:pPr>
            <a:r>
              <a:rPr lang="en-US">
                <a:solidFill>
                  <a:schemeClr val="bg1"/>
                </a:solidFill>
                <a:cs typeface="Arial"/>
              </a:rPr>
              <a:t>As a move expert I would like to be able to see which tips are being used the most and least.</a:t>
            </a:r>
          </a:p>
          <a:p>
            <a:pPr marL="285750" indent="-285750">
              <a:buFont typeface="Arial"/>
              <a:buChar char="•"/>
            </a:pPr>
            <a:r>
              <a:rPr lang="en-US">
                <a:solidFill>
                  <a:schemeClr val="bg1"/>
                </a:solidFill>
                <a:cs typeface="Arial"/>
              </a:rPr>
              <a:t>As a move expert I would like to be able to search feedback from moves and sort by rating.</a:t>
            </a:r>
          </a:p>
          <a:p>
            <a:pPr marL="285750" indent="-285750">
              <a:buFont typeface="Arial"/>
              <a:buChar char="•"/>
            </a:pPr>
            <a:r>
              <a:rPr lang="en-US">
                <a:solidFill>
                  <a:schemeClr val="bg1"/>
                </a:solidFill>
                <a:cs typeface="Arial"/>
              </a:rPr>
              <a:t>As a move expert I would like to be able to respond to feedback.</a:t>
            </a:r>
          </a:p>
          <a:p>
            <a:pPr marL="285750" indent="-285750">
              <a:buFont typeface="Arial"/>
              <a:buChar char="•"/>
            </a:pPr>
            <a:r>
              <a:rPr lang="en-US">
                <a:solidFill>
                  <a:schemeClr val="bg1"/>
                </a:solidFill>
                <a:cs typeface="Arial"/>
              </a:rPr>
              <a:t>As a move expert I would like to be able to see the details of load plans I'm helping with.</a:t>
            </a:r>
          </a:p>
          <a:p>
            <a:pPr marL="285750" indent="-285750">
              <a:buFont typeface="Arial"/>
              <a:buChar char="•"/>
            </a:pPr>
            <a:endParaRPr lang="en-US">
              <a:solidFill>
                <a:schemeClr val="bg1"/>
              </a:solidFill>
              <a:cs typeface="Arial"/>
            </a:endParaRPr>
          </a:p>
          <a:p>
            <a:pPr marL="285750" indent="-285750">
              <a:buFont typeface="Arial"/>
              <a:buChar char="•"/>
            </a:pPr>
            <a:endParaRPr lang="en-US">
              <a:solidFill>
                <a:schemeClr val="bg1"/>
              </a:solidFill>
              <a:cs typeface="Aria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A3 – User Stories (Move Expert)</a:t>
            </a:r>
            <a:endParaRPr lang="en-US" sz="4000">
              <a:solidFill>
                <a:schemeClr val="bg2"/>
              </a:solidFill>
            </a:endParaRPr>
          </a:p>
        </p:txBody>
      </p:sp>
      <p:sp>
        <p:nvSpPr>
          <p:cNvPr id="2" name="CustomShape 3">
            <a:extLst>
              <a:ext uri="{FF2B5EF4-FFF2-40B4-BE49-F238E27FC236}">
                <a16:creationId xmlns:a16="http://schemas.microsoft.com/office/drawing/2014/main" id="{A2B888B0-6C43-4A06-A30E-3187D2F224D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75</a:t>
            </a:r>
            <a:endParaRPr lang="en-US" sz="1200" b="0" strike="noStrike" spc="-1">
              <a:latin typeface="Arial"/>
            </a:endParaRPr>
          </a:p>
        </p:txBody>
      </p:sp>
      <p:sp>
        <p:nvSpPr>
          <p:cNvPr id="7" name="CustomShape 6">
            <a:extLst>
              <a:ext uri="{FF2B5EF4-FFF2-40B4-BE49-F238E27FC236}">
                <a16:creationId xmlns:a16="http://schemas.microsoft.com/office/drawing/2014/main" id="{4789F5F8-10E6-4542-9AE5-D0F26B37088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1785274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355312"/>
          </a:xfrm>
          <a:prstGeom prst="rect">
            <a:avLst/>
          </a:prstGeom>
          <a:noFill/>
        </p:spPr>
        <p:txBody>
          <a:bodyPr wrap="square" lIns="91440" tIns="45720" rIns="91440" bIns="45720" rtlCol="0" anchor="t">
            <a:spAutoFit/>
          </a:bodyPr>
          <a:lstStyle/>
          <a:p>
            <a:pPr marL="285750" indent="-285750">
              <a:buFont typeface="Arial"/>
              <a:buChar char="•"/>
            </a:pPr>
            <a:r>
              <a:rPr lang="en-US">
                <a:solidFill>
                  <a:schemeClr val="bg1"/>
                </a:solidFill>
              </a:rPr>
              <a:t>As a RAC I need to be able to access anonymous data.</a:t>
            </a:r>
          </a:p>
          <a:p>
            <a:pPr marL="285750" indent="-285750">
              <a:buFont typeface="Arial"/>
              <a:buChar char="•"/>
            </a:pPr>
            <a:r>
              <a:rPr lang="en-US">
                <a:solidFill>
                  <a:schemeClr val="bg1"/>
                </a:solidFill>
              </a:rPr>
              <a:t>As a RAC I need to be able to see start and end move locations.</a:t>
            </a:r>
          </a:p>
          <a:p>
            <a:pPr marL="285750" indent="-285750">
              <a:buFont typeface="Arial"/>
              <a:buChar char="•"/>
            </a:pPr>
            <a:r>
              <a:rPr lang="en-US">
                <a:solidFill>
                  <a:schemeClr val="bg1"/>
                </a:solidFill>
              </a:rPr>
              <a:t>As a RAC I need to be able to see when the vehicles are rented compared to moving date.</a:t>
            </a:r>
          </a:p>
          <a:p>
            <a:pPr marL="285750" indent="-285750">
              <a:buFont typeface="Arial"/>
              <a:buChar char="•"/>
            </a:pPr>
            <a:r>
              <a:rPr lang="en-US">
                <a:solidFill>
                  <a:schemeClr val="bg1"/>
                </a:solidFill>
              </a:rPr>
              <a:t>As a RAC I need to be able to see what percentage of items are fragile.</a:t>
            </a:r>
          </a:p>
          <a:p>
            <a:pPr marL="285750" indent="-285750">
              <a:buFont typeface="Arial"/>
              <a:buChar char="•"/>
            </a:pPr>
            <a:r>
              <a:rPr lang="en-US">
                <a:solidFill>
                  <a:schemeClr val="bg1"/>
                </a:solidFill>
              </a:rPr>
              <a:t>As a RAC I need to be able to see what type of items are being moved.</a:t>
            </a:r>
          </a:p>
          <a:p>
            <a:pPr marL="285750" indent="-285750">
              <a:buFont typeface="Arial"/>
              <a:buChar char="•"/>
            </a:pPr>
            <a:r>
              <a:rPr lang="en-US">
                <a:solidFill>
                  <a:schemeClr val="bg1"/>
                </a:solidFill>
              </a:rPr>
              <a:t>As a RAC I need to be able to see the status of rental deals being offered through web API connected to </a:t>
            </a:r>
            <a:r>
              <a:rPr lang="en-US" err="1">
                <a:solidFill>
                  <a:schemeClr val="bg1"/>
                </a:solidFill>
              </a:rPr>
              <a:t>Load.In</a:t>
            </a:r>
            <a:r>
              <a:rPr lang="en-US">
                <a:solidFill>
                  <a:schemeClr val="bg1"/>
                </a:solidFill>
              </a:rPr>
              <a:t>.</a:t>
            </a:r>
          </a:p>
          <a:p>
            <a:pPr marL="285750" indent="-285750">
              <a:buFont typeface="Arial"/>
              <a:buChar char="•"/>
            </a:pPr>
            <a:r>
              <a:rPr lang="en-US">
                <a:solidFill>
                  <a:schemeClr val="bg1"/>
                </a:solidFill>
              </a:rPr>
              <a:t>As a RAC I need to be able to provide feedback on my experience.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RAC I would like to be able to see feedback on the information quality of the move.</a:t>
            </a:r>
          </a:p>
          <a:p>
            <a:pPr marL="285750" indent="-285750">
              <a:buFont typeface="Arial"/>
              <a:buChar char="•"/>
            </a:pPr>
            <a:r>
              <a:rPr lang="en-US">
                <a:solidFill>
                  <a:schemeClr val="bg1"/>
                </a:solidFill>
                <a:cs typeface="Arial"/>
              </a:rPr>
              <a:t>As a RAC I would like to be able to see feedback on potential improvements of rental company.</a:t>
            </a:r>
          </a:p>
          <a:p>
            <a:pPr marL="285750" indent="-285750">
              <a:buFont typeface="Arial"/>
              <a:buChar char="•"/>
            </a:pPr>
            <a:r>
              <a:rPr lang="en-US">
                <a:solidFill>
                  <a:schemeClr val="bg1"/>
                </a:solidFill>
                <a:cs typeface="Arial"/>
              </a:rPr>
              <a:t>As a RAC I would like to be able to respond to feedback.</a:t>
            </a:r>
          </a:p>
          <a:p>
            <a:pPr marL="285750" indent="-285750">
              <a:buFont typeface="Arial"/>
              <a:buChar char="•"/>
            </a:pPr>
            <a:r>
              <a:rPr lang="en-US">
                <a:solidFill>
                  <a:schemeClr val="bg1"/>
                </a:solidFill>
                <a:cs typeface="Arial"/>
              </a:rPr>
              <a:t>As a RAC I would like to be able to see information regarding my truck dimensions and boxes being used.</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A4 – User Stories (Rental Company)</a:t>
            </a:r>
            <a:endParaRPr lang="en-US" sz="4000">
              <a:solidFill>
                <a:schemeClr val="bg2"/>
              </a:solidFill>
            </a:endParaRPr>
          </a:p>
        </p:txBody>
      </p:sp>
      <p:sp>
        <p:nvSpPr>
          <p:cNvPr id="2" name="CustomShape 3">
            <a:extLst>
              <a:ext uri="{FF2B5EF4-FFF2-40B4-BE49-F238E27FC236}">
                <a16:creationId xmlns:a16="http://schemas.microsoft.com/office/drawing/2014/main" id="{26D62B32-B4F7-4043-8038-83AC4233D77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76</a:t>
            </a:r>
            <a:endParaRPr lang="en-US"/>
          </a:p>
          <a:p>
            <a:pPr algn="r"/>
            <a:endParaRPr lang="en-US" sz="1200" b="1" spc="-1">
              <a:solidFill>
                <a:srgbClr val="FFFFFF"/>
              </a:solidFill>
              <a:latin typeface="Gulim"/>
            </a:endParaRPr>
          </a:p>
        </p:txBody>
      </p:sp>
      <p:sp>
        <p:nvSpPr>
          <p:cNvPr id="7" name="CustomShape 6">
            <a:extLst>
              <a:ext uri="{FF2B5EF4-FFF2-40B4-BE49-F238E27FC236}">
                <a16:creationId xmlns:a16="http://schemas.microsoft.com/office/drawing/2014/main" id="{4633E74C-99AF-47D4-A612-2DD7454924BD}"/>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45610884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chat bot admin I need to be able to read questions submitted by a user.</a:t>
            </a:r>
          </a:p>
          <a:p>
            <a:pPr marL="285750" indent="-285750">
              <a:buFont typeface="Arial" panose="020B0604020202020204" pitchFamily="34" charset="0"/>
              <a:buChar char="•"/>
            </a:pPr>
            <a:r>
              <a:rPr lang="en-US">
                <a:solidFill>
                  <a:schemeClr val="bg1"/>
                </a:solidFill>
              </a:rPr>
              <a:t>As a chat bot admin I need to be able to provide detailed responses to the user.</a:t>
            </a:r>
          </a:p>
          <a:p>
            <a:pPr marL="285750" indent="-285750">
              <a:buFont typeface="Arial" panose="020B0604020202020204" pitchFamily="34" charset="0"/>
              <a:buChar char="•"/>
            </a:pPr>
            <a:r>
              <a:rPr lang="en-US">
                <a:solidFill>
                  <a:schemeClr val="bg1"/>
                </a:solidFill>
              </a:rPr>
              <a:t>As a chat bot admin I need to be able provide answers to all questions movers may have.</a:t>
            </a:r>
          </a:p>
          <a:p>
            <a:pPr marL="285750" indent="-285750">
              <a:buFont typeface="Arial" panose="020B0604020202020204" pitchFamily="34" charset="0"/>
              <a:buChar char="•"/>
            </a:pPr>
            <a:r>
              <a:rPr lang="en-US">
                <a:solidFill>
                  <a:schemeClr val="bg1"/>
                </a:solidFill>
              </a:rPr>
              <a:t>As a chat bot admin I need to be able to maintain my state as the user scans the FAQ and my output.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923330"/>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chat bot admin I would like to be able to provide links to articles to users.</a:t>
            </a:r>
          </a:p>
          <a:p>
            <a:pPr marL="285750" indent="-285750">
              <a:buFont typeface="Arial"/>
              <a:buChar char="•"/>
            </a:pPr>
            <a:endParaRPr lang="en-US">
              <a:solidFill>
                <a:schemeClr val="bg1"/>
              </a:solidFill>
              <a:cs typeface="Aria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A5 – User Stories (Chat Bot Admin)</a:t>
            </a:r>
            <a:endParaRPr lang="en-US" sz="4000">
              <a:solidFill>
                <a:schemeClr val="bg2"/>
              </a:solidFill>
            </a:endParaRPr>
          </a:p>
        </p:txBody>
      </p:sp>
      <p:sp>
        <p:nvSpPr>
          <p:cNvPr id="2" name="CustomShape 3">
            <a:extLst>
              <a:ext uri="{FF2B5EF4-FFF2-40B4-BE49-F238E27FC236}">
                <a16:creationId xmlns:a16="http://schemas.microsoft.com/office/drawing/2014/main" id="{BBFF9E65-2BE3-4C27-A056-1230002F0281}"/>
              </a:ext>
            </a:extLst>
          </p:cNvPr>
          <p:cNvSpPr/>
          <p:nvPr/>
        </p:nvSpPr>
        <p:spPr>
          <a:xfrm>
            <a:off x="8731707"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77</a:t>
            </a:r>
          </a:p>
          <a:p>
            <a:pPr algn="r"/>
            <a:endParaRPr lang="en-US" sz="1200" b="1" spc="-1">
              <a:solidFill>
                <a:srgbClr val="FFFFFF"/>
              </a:solidFill>
              <a:latin typeface="Gulim"/>
            </a:endParaRPr>
          </a:p>
        </p:txBody>
      </p:sp>
    </p:spTree>
    <p:extLst>
      <p:ext uri="{BB962C8B-B14F-4D97-AF65-F5344CB8AC3E}">
        <p14:creationId xmlns:p14="http://schemas.microsoft.com/office/powerpoint/2010/main" val="299653590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an administrator I need to be able to see system logs.</a:t>
            </a:r>
          </a:p>
          <a:p>
            <a:pPr marL="285750" indent="-285750">
              <a:buFont typeface="Arial" panose="020B0604020202020204" pitchFamily="34" charset="0"/>
              <a:buChar char="•"/>
            </a:pPr>
            <a:r>
              <a:rPr lang="en-US">
                <a:solidFill>
                  <a:schemeClr val="bg1"/>
                </a:solidFill>
              </a:rPr>
              <a:t>As an administrator I need to be able to receive notifications on if thresholds have been met.</a:t>
            </a:r>
          </a:p>
          <a:p>
            <a:pPr marL="285750" indent="-285750">
              <a:buFont typeface="Arial" panose="020B0604020202020204" pitchFamily="34" charset="0"/>
              <a:buChar char="•"/>
            </a:pPr>
            <a:r>
              <a:rPr lang="en-US">
                <a:solidFill>
                  <a:schemeClr val="bg1"/>
                </a:solidFill>
              </a:rPr>
              <a:t>As an administrator I need to be able to create and delete user accounts.</a:t>
            </a:r>
          </a:p>
          <a:p>
            <a:pPr marL="285750" indent="-285750">
              <a:buFont typeface="Arial" panose="020B0604020202020204" pitchFamily="34" charset="0"/>
              <a:buChar char="•"/>
            </a:pPr>
            <a:r>
              <a:rPr lang="en-US">
                <a:solidFill>
                  <a:schemeClr val="bg1"/>
                </a:solidFill>
                <a:ea typeface="+mn-lt"/>
                <a:cs typeface="+mn-lt"/>
              </a:rPr>
              <a:t>As an administrator I need to be able to edit user information and privileges.</a:t>
            </a:r>
          </a:p>
          <a:p>
            <a:pPr marL="285750" indent="-285750">
              <a:buFont typeface="Arial" panose="020B0604020202020204" pitchFamily="34" charset="0"/>
              <a:buChar char="•"/>
            </a:pPr>
            <a:r>
              <a:rPr lang="en-US">
                <a:solidFill>
                  <a:schemeClr val="bg1"/>
                </a:solidFill>
                <a:ea typeface="+mn-lt"/>
                <a:cs typeface="+mn-lt"/>
              </a:rPr>
              <a:t>As an administrator I need to be able to see any errors the system is producing. </a:t>
            </a:r>
          </a:p>
          <a:p>
            <a:pPr marL="285750" indent="-285750">
              <a:buFont typeface="Arial" panose="020B0604020202020204" pitchFamily="34" charset="0"/>
              <a:buChar char="•"/>
            </a:pPr>
            <a:r>
              <a:rPr lang="en-US">
                <a:solidFill>
                  <a:schemeClr val="bg1"/>
                </a:solidFill>
              </a:rPr>
              <a:t>As an administrator I need to be able to back up the entire database.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862322"/>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an administrator I would like to be able to see heat maps to see any issues.</a:t>
            </a:r>
          </a:p>
          <a:p>
            <a:pPr marL="285750" indent="-285750">
              <a:buFont typeface="Arial"/>
              <a:buChar char="•"/>
            </a:pPr>
            <a:r>
              <a:rPr lang="en-US">
                <a:solidFill>
                  <a:schemeClr val="bg1"/>
                </a:solidFill>
                <a:cs typeface="Arial"/>
              </a:rPr>
              <a:t>As an administrator I would like to be able to send push notifications to all users.</a:t>
            </a:r>
          </a:p>
          <a:p>
            <a:pPr marL="285750" indent="-285750">
              <a:buFont typeface="Arial"/>
              <a:buChar char="•"/>
            </a:pPr>
            <a:r>
              <a:rPr lang="en-US">
                <a:solidFill>
                  <a:schemeClr val="bg1"/>
                </a:solidFill>
                <a:cs typeface="Arial"/>
              </a:rPr>
              <a:t>As an administrator I would like to be able to query number of users.</a:t>
            </a:r>
          </a:p>
          <a:p>
            <a:pPr marL="285750" indent="-285750">
              <a:buFont typeface="Arial"/>
              <a:buChar char="•"/>
            </a:pPr>
            <a:r>
              <a:rPr lang="en-US">
                <a:solidFill>
                  <a:schemeClr val="bg1"/>
                </a:solidFill>
                <a:cs typeface="Arial"/>
              </a:rPr>
              <a:t>As an administrator I would like to be able to query statistics for future improvement.</a:t>
            </a:r>
          </a:p>
          <a:p>
            <a:pPr marL="285750" indent="-285750">
              <a:buFont typeface="Arial"/>
              <a:buChar char="•"/>
            </a:pPr>
            <a:r>
              <a:rPr lang="en-US">
                <a:solidFill>
                  <a:schemeClr val="bg1"/>
                </a:solidFill>
                <a:cs typeface="Arial"/>
              </a:rPr>
              <a:t>As an administrator I would like to produce ad hoc reports.</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A6 – User Stories (Administrator)</a:t>
            </a:r>
            <a:endParaRPr lang="en-US" sz="4000">
              <a:solidFill>
                <a:schemeClr val="bg2"/>
              </a:solidFill>
            </a:endParaRPr>
          </a:p>
        </p:txBody>
      </p:sp>
      <p:sp>
        <p:nvSpPr>
          <p:cNvPr id="2" name="CustomShape 3">
            <a:extLst>
              <a:ext uri="{FF2B5EF4-FFF2-40B4-BE49-F238E27FC236}">
                <a16:creationId xmlns:a16="http://schemas.microsoft.com/office/drawing/2014/main" id="{3793D856-F970-4716-8199-3BF067E362CD}"/>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78</a:t>
            </a:r>
          </a:p>
          <a:p>
            <a:pPr algn="r"/>
            <a:endParaRPr lang="en-US" sz="1200" b="1" spc="-1">
              <a:solidFill>
                <a:srgbClr val="FFFFFF"/>
              </a:solidFill>
              <a:latin typeface="Gulim"/>
            </a:endParaRPr>
          </a:p>
        </p:txBody>
      </p:sp>
      <p:sp>
        <p:nvSpPr>
          <p:cNvPr id="7" name="CustomShape 6">
            <a:extLst>
              <a:ext uri="{FF2B5EF4-FFF2-40B4-BE49-F238E27FC236}">
                <a16:creationId xmlns:a16="http://schemas.microsoft.com/office/drawing/2014/main" id="{5BD9A1B3-B857-407F-9F93-7FC3030E7246}"/>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1385854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tester I need to be able to enter fake data to test edge cases.</a:t>
            </a:r>
          </a:p>
          <a:p>
            <a:pPr marL="285750" indent="-285750">
              <a:buFont typeface="Arial" panose="020B0604020202020204" pitchFamily="34" charset="0"/>
              <a:buChar char="•"/>
            </a:pPr>
            <a:r>
              <a:rPr lang="en-US">
                <a:solidFill>
                  <a:schemeClr val="bg1"/>
                </a:solidFill>
              </a:rPr>
              <a:t>As a tester I need to be able to see how the application responds if I purposely do not follow my Load plan.</a:t>
            </a:r>
          </a:p>
          <a:p>
            <a:pPr marL="285750" indent="-285750">
              <a:buFont typeface="Arial" panose="020B0604020202020204" pitchFamily="34" charset="0"/>
              <a:buChar char="•"/>
            </a:pPr>
            <a:r>
              <a:rPr lang="en-US">
                <a:solidFill>
                  <a:schemeClr val="bg1"/>
                </a:solidFill>
              </a:rPr>
              <a:t>As a tester I need to be able to enter the truck rental system to enter test data.</a:t>
            </a:r>
          </a:p>
          <a:p>
            <a:pPr marL="285750" indent="-285750">
              <a:buFont typeface="Arial" panose="020B0604020202020204" pitchFamily="34" charset="0"/>
              <a:buChar char="•"/>
            </a:pPr>
            <a:r>
              <a:rPr lang="en-US">
                <a:solidFill>
                  <a:schemeClr val="bg1"/>
                </a:solidFill>
              </a:rPr>
              <a:t>As a test I need to be able to ask the chat-bot non-typical questions.</a:t>
            </a:r>
          </a:p>
          <a:p>
            <a:pPr marL="285750" indent="-285750">
              <a:buFont typeface="Arial" panose="020B0604020202020204" pitchFamily="34" charset="0"/>
              <a:buChar char="•"/>
            </a:pPr>
            <a:r>
              <a:rPr lang="en-US">
                <a:solidFill>
                  <a:schemeClr val="bg1"/>
                </a:solidFill>
              </a:rPr>
              <a:t>As a tester I need to be able to provide feedback to developers.</a:t>
            </a:r>
          </a:p>
          <a:p>
            <a:pPr marL="285750" indent="-285750">
              <a:buFont typeface="Arial" panose="020B0604020202020204" pitchFamily="34" charset="0"/>
              <a:buChar char="•"/>
            </a:pPr>
            <a:r>
              <a:rPr lang="en-US">
                <a:solidFill>
                  <a:schemeClr val="bg1"/>
                </a:solidFill>
              </a:rPr>
              <a:t>As a tester I need to be able to tell the programmers they write spaghetti code. &gt;:(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A7 – User Stories (Tester)</a:t>
            </a:r>
            <a:endParaRPr lang="en-US" sz="4000">
              <a:solidFill>
                <a:schemeClr val="bg2"/>
              </a:solidFill>
            </a:endParaRPr>
          </a:p>
        </p:txBody>
      </p:sp>
      <p:sp>
        <p:nvSpPr>
          <p:cNvPr id="2" name="CustomShape 3">
            <a:extLst>
              <a:ext uri="{FF2B5EF4-FFF2-40B4-BE49-F238E27FC236}">
                <a16:creationId xmlns:a16="http://schemas.microsoft.com/office/drawing/2014/main" id="{75FBAF90-B854-45EA-B140-6982848F12C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79</a:t>
            </a:r>
            <a:endParaRPr lang="en-US" sz="1200" b="1" strike="noStrike" spc="-1">
              <a:solidFill>
                <a:srgbClr val="FFFFFF"/>
              </a:solidFill>
              <a:latin typeface="Gulim"/>
            </a:endParaRPr>
          </a:p>
        </p:txBody>
      </p:sp>
      <p:sp>
        <p:nvSpPr>
          <p:cNvPr id="3" name="CustomShape 6">
            <a:extLst>
              <a:ext uri="{FF2B5EF4-FFF2-40B4-BE49-F238E27FC236}">
                <a16:creationId xmlns:a16="http://schemas.microsoft.com/office/drawing/2014/main" id="{7B96F98E-F101-4B7A-B1B3-F4200F0AE058}"/>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87648585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8</a:t>
            </a:r>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Loading can be a major issue</a:t>
            </a:r>
            <a:endParaRPr lang="en-US" sz="4400" b="0" strike="noStrike" spc="-1">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11/19/2020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9</a:t>
            </a:r>
            <a:endParaRPr lang="en-US"/>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Major Truck Loading Considerations</a:t>
            </a:r>
            <a:endParaRPr lang="en-US" sz="4400" b="0" strike="noStrike" spc="-1">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CC968E29C66F4AA1875699B22D90B0" ma:contentTypeVersion="0" ma:contentTypeDescription="Create a new document." ma:contentTypeScope="" ma:versionID="71c0eb7ac30e5bc6380a4e879dab6191">
  <xsd:schema xmlns:xsd="http://www.w3.org/2001/XMLSchema" xmlns:xs="http://www.w3.org/2001/XMLSchema" xmlns:p="http://schemas.microsoft.com/office/2006/metadata/properties" targetNamespace="http://schemas.microsoft.com/office/2006/metadata/properties" ma:root="true" ma:fieldsID="3000b49d9ec7fed4a485c097fab8f32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649723-04A7-4F43-ADFC-C20CCE6F0BC7}">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1AACB63-D5D6-41AC-8ECC-548AD951275F}">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C8AB57A-A068-431A-9BF9-97F3EE70E3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TotalTime>
  <Words>5187</Words>
  <Application>Microsoft Office PowerPoint</Application>
  <PresentationFormat>Widescreen</PresentationFormat>
  <Paragraphs>977</Paragraphs>
  <Slides>79</Slides>
  <Notes>44</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79</vt:i4>
      </vt:variant>
    </vt:vector>
  </HeadingPairs>
  <TitlesOfParts>
    <vt:vector size="95"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Deliverables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2</cp:revision>
  <cp:lastPrinted>2020-10-15T02:45:41Z</cp:lastPrinted>
  <dcterms:created xsi:type="dcterms:W3CDTF">2020-09-10T01:29:18Z</dcterms:created>
  <dcterms:modified xsi:type="dcterms:W3CDTF">2020-11-19T19:14:11Z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0x0101009ECC968E29C66F4AA1875699B22D90B0</vt:lpwstr>
  </property>
</Properties>
</file>